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Roboto Medium"/>
      <p:regular r:id="rId17"/>
    </p:embeddedFont>
    <p:embeddedFont>
      <p:font typeface="Roboto Medium"/>
      <p:regular r:id="rId18"/>
    </p:embeddedFont>
    <p:embeddedFont>
      <p:font typeface="Roboto Medium"/>
      <p:regular r:id="rId19"/>
    </p:embeddedFont>
    <p:embeddedFont>
      <p:font typeface="Roboto Medium"/>
      <p:regular r:id="rId20"/>
    </p:embeddedFont>
    <p:embeddedFont>
      <p:font typeface="Roboto"/>
      <p:regular r:id="rId21"/>
    </p:embeddedFont>
    <p:embeddedFont>
      <p:font typeface="Roboto"/>
      <p:regular r:id="rId22"/>
    </p:embeddedFont>
    <p:embeddedFont>
      <p:font typeface="Roboto"/>
      <p:regular r:id="rId23"/>
    </p:embeddedFont>
    <p:embeddedFont>
      <p:font typeface="Roboto"/>
      <p:regular r:id="rId24"/>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 Id="rId23" Type="http://schemas.openxmlformats.org/officeDocument/2006/relationships/font" Target="fonts/font7.fntdata"/><Relationship Id="rId24"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10-1.png"/><Relationship Id="rId2" Type="http://schemas.openxmlformats.org/officeDocument/2006/relationships/image" Target="../media/image-1010-2.png"/><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11-1.png"/><Relationship Id="rId2" Type="http://schemas.openxmlformats.org/officeDocument/2006/relationships/image" Target="../media/image-1011-2.pn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2-1.png"/><Relationship Id="rId2" Type="http://schemas.openxmlformats.org/officeDocument/2006/relationships/image" Target="../media/image-1002-2.png"/><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3-1.png"/><Relationship Id="rId2" Type="http://schemas.openxmlformats.org/officeDocument/2006/relationships/image" Target="../media/image-1003-2.png"/><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4-1.png"/><Relationship Id="rId2" Type="http://schemas.openxmlformats.org/officeDocument/2006/relationships/image" Target="../media/image-1004-2.png"/><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5-1.png"/><Relationship Id="rId2" Type="http://schemas.openxmlformats.org/officeDocument/2006/relationships/image" Target="../media/image-1005-2.pn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6-1.png"/><Relationship Id="rId2" Type="http://schemas.openxmlformats.org/officeDocument/2006/relationships/image" Target="../media/image-1006-2.pn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7-1.png"/><Relationship Id="rId2" Type="http://schemas.openxmlformats.org/officeDocument/2006/relationships/image" Target="../media/image-1007-2.pn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8-1.png"/><Relationship Id="rId2" Type="http://schemas.openxmlformats.org/officeDocument/2006/relationships/image" Target="../media/image-1008-2.pn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9-1.png"/><Relationship Id="rId2" Type="http://schemas.openxmlformats.org/officeDocument/2006/relationships/image" Target="../media/image-1009-2.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18">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18">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18">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18">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18">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18">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18">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18">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18">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18">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QuincaillerieXeweul@gmail.com" TargetMode="External"/><Relationship Id="rId3" Type="http://schemas.openxmlformats.org/officeDocument/2006/relationships/hyperlink" Target="https://quincailleriexeweulfallfils.com&#65532;Adresse" TargetMode="External"/><Relationship Id="rId4" Type="http://schemas.openxmlformats.org/officeDocument/2006/relationships/hyperlink" Target="https://quincailleriexeweulfallfils.com&#65532;Adresse" TargetMode="External"/><Relationship Id="rId1" Type="http://schemas.openxmlformats.org/officeDocument/2006/relationships/image" Target="../media/image-1-1.png"/><Relationship Id="rId5" Type="http://schemas.openxmlformats.org/officeDocument/2006/relationships/slideLayout" Target="../slideLayouts/slideLayout2.xml"/><Relationship Id="rId6"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0" Type="http://schemas.openxmlformats.org/officeDocument/2006/relationships/hyperlink" Target="https://quincailleriexeweulfallfils.odoo.com/" TargetMode="External"/><Relationship Id="rId12" Type="http://schemas.openxmlformats.org/officeDocument/2006/relationships/hyperlink" Target="https://quincailleriexeweulfallfils.odoo.com/" TargetMode="External"/><Relationship Id="rId13" Type="http://schemas.openxmlformats.org/officeDocument/2006/relationships/hyperlink" Target="mailto:QuincaillerieXeweul@gmail.com" TargetMode="External"/><Relationship Id="rId14" Type="http://schemas.openxmlformats.org/officeDocument/2006/relationships/hyperlink" Target="https://quincailleriexeweulfallfils.com&#65532;Adresse" TargetMode="External"/><Relationship Id="rId15" Type="http://schemas.openxmlformats.org/officeDocument/2006/relationships/hyperlink" Target="https://quincailleriexeweulfallfils.com&#65532;Adresse" TargetMode="External"/><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image" Target="../media/image-10-9.png"/><Relationship Id="rId11" Type="http://schemas.openxmlformats.org/officeDocument/2006/relationships/image" Target="../media/image-10-10.png"/><Relationship Id="rId16" Type="http://schemas.openxmlformats.org/officeDocument/2006/relationships/slideLayout" Target="../slideLayouts/slideLayout11.xml"/><Relationship Id="rId17"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6.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7.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8.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slideLayout" Target="../slideLayouts/slideLayout9.xml"/><Relationship Id="rId10"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0.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793790" y="1222772"/>
            <a:ext cx="5784056" cy="5784056"/>
          </a:xfrm>
          <a:prstGeom prst="rect">
            <a:avLst/>
          </a:prstGeom>
        </p:spPr>
      </p:pic>
      <p:sp>
        <p:nvSpPr>
          <p:cNvPr id="3" name="Text 0"/>
          <p:cNvSpPr/>
          <p:nvPr/>
        </p:nvSpPr>
        <p:spPr>
          <a:xfrm>
            <a:off x="7599521" y="1971437"/>
            <a:ext cx="5320070" cy="566976"/>
          </a:xfrm>
          <a:prstGeom prst="rect">
            <a:avLst/>
          </a:prstGeom>
          <a:noFill/>
          <a:ln/>
        </p:spPr>
        <p:txBody>
          <a:bodyPr wrap="none" lIns="0" tIns="0" rIns="0" bIns="0" rtlCol="0" anchor="t"/>
          <a:lstStyle/>
          <a:p>
            <a:pPr algn="l" indent="0" marL="0">
              <a:lnSpc>
                <a:spcPts val="4450"/>
              </a:lnSpc>
              <a:buNone/>
            </a:pPr>
            <a:r>
              <a:rPr lang="en-US" sz="3550" dirty="0">
                <a:solidFill>
                  <a:srgbClr val="FFFFFF"/>
                </a:solidFill>
                <a:latin typeface="Roboto Medium" pitchFamily="34" charset="0"/>
                <a:ea typeface="Roboto Medium" pitchFamily="34" charset="-122"/>
                <a:cs typeface="Roboto Medium" pitchFamily="34" charset="-120"/>
              </a:rPr>
              <a:t>QUINCAILLERIE - </a:t>
            </a:r>
            <a:pPr algn="l" indent="0" marL="0">
              <a:lnSpc>
                <a:spcPts val="4450"/>
              </a:lnSpc>
              <a:buNone/>
            </a:pPr>
            <a:r>
              <a:rPr lang="en-US" sz="3550" dirty="0">
                <a:solidFill>
                  <a:srgbClr val="FFA44F"/>
                </a:solidFill>
                <a:latin typeface="Roboto Medium" pitchFamily="34" charset="0"/>
                <a:ea typeface="Roboto Medium" pitchFamily="34" charset="-122"/>
                <a:cs typeface="Roboto Medium" pitchFamily="34" charset="-120"/>
              </a:rPr>
              <a:t>XEWEUL</a:t>
            </a:r>
            <a:endParaRPr lang="en-US" sz="3550" dirty="0"/>
          </a:p>
        </p:txBody>
      </p:sp>
      <p:sp>
        <p:nvSpPr>
          <p:cNvPr id="4" name="Text 1"/>
          <p:cNvSpPr/>
          <p:nvPr/>
        </p:nvSpPr>
        <p:spPr>
          <a:xfrm>
            <a:off x="9304258" y="2765227"/>
            <a:ext cx="2835235" cy="354330"/>
          </a:xfrm>
          <a:prstGeom prst="rect">
            <a:avLst/>
          </a:prstGeom>
          <a:noFill/>
          <a:ln/>
        </p:spPr>
        <p:txBody>
          <a:bodyPr wrap="none" lIns="0" tIns="0" rIns="0" bIns="0" rtlCol="0" anchor="t"/>
          <a:lstStyle/>
          <a:p>
            <a:pPr algn="ctr" indent="0" marL="0">
              <a:lnSpc>
                <a:spcPts val="2750"/>
              </a:lnSpc>
              <a:buNone/>
            </a:pPr>
            <a:r>
              <a:rPr lang="en-US" sz="2200" dirty="0">
                <a:solidFill>
                  <a:srgbClr val="FFFFFF"/>
                </a:solidFill>
                <a:latin typeface="Roboto Medium" pitchFamily="34" charset="0"/>
                <a:ea typeface="Roboto Medium" pitchFamily="34" charset="-122"/>
                <a:cs typeface="Roboto Medium" pitchFamily="34" charset="-120"/>
              </a:rPr>
              <a:t> FALL &amp; FILS</a:t>
            </a:r>
            <a:endParaRPr lang="en-US" sz="2200" dirty="0"/>
          </a:p>
        </p:txBody>
      </p:sp>
      <p:sp>
        <p:nvSpPr>
          <p:cNvPr id="5" name="Text 2"/>
          <p:cNvSpPr/>
          <p:nvPr/>
        </p:nvSpPr>
        <p:spPr>
          <a:xfrm>
            <a:off x="7599521" y="3346371"/>
            <a:ext cx="6244709" cy="1451372"/>
          </a:xfrm>
          <a:prstGeom prst="rect">
            <a:avLst/>
          </a:prstGeom>
          <a:noFill/>
          <a:ln/>
        </p:spPr>
        <p:txBody>
          <a:bodyPr wrap="square" lIns="0" tIns="0" rIns="0" bIns="0" rtlCol="0" anchor="t"/>
          <a:lstStyle/>
          <a:p>
            <a:pPr algn="l" indent="0" marL="0">
              <a:lnSpc>
                <a:spcPts val="2250"/>
              </a:lnSpc>
              <a:buNone/>
            </a:pPr>
            <a:r>
              <a:rPr lang="en-US" sz="1400" dirty="0">
                <a:solidFill>
                  <a:srgbClr val="CFD0D8"/>
                </a:solidFill>
                <a:latin typeface="Roboto" pitchFamily="34" charset="0"/>
                <a:ea typeface="Roboto" pitchFamily="34" charset="-122"/>
                <a:cs typeface="Roboto" pitchFamily="34" charset="-120"/>
              </a:rPr>
              <a:t>
</a:t>
            </a:r>
            <a:pPr algn="l" indent="0" marL="0">
              <a:lnSpc>
                <a:spcPts val="2250"/>
              </a:lnSpc>
              <a:buNone/>
            </a:pPr>
            <a:r>
              <a:rPr lang="en-US" sz="1400" b="1" dirty="0">
                <a:solidFill>
                  <a:srgbClr val="CFD0D8"/>
                </a:solidFill>
                <a:latin typeface="Roboto" pitchFamily="34" charset="0"/>
                <a:ea typeface="Roboto" pitchFamily="34" charset="-122"/>
                <a:cs typeface="Roboto" pitchFamily="34" charset="-120"/>
              </a:rPr>
              <a:t>Téléphone :</a:t>
            </a:r>
            <a:pPr algn="l" indent="0" marL="0">
              <a:lnSpc>
                <a:spcPts val="2250"/>
              </a:lnSpc>
              <a:buNone/>
            </a:pPr>
            <a:r>
              <a:rPr lang="en-US" sz="1400" dirty="0">
                <a:solidFill>
                  <a:srgbClr val="CFD0D8"/>
                </a:solidFill>
                <a:latin typeface="Roboto" pitchFamily="34" charset="0"/>
                <a:ea typeface="Roboto" pitchFamily="34" charset="-122"/>
                <a:cs typeface="Roboto" pitchFamily="34" charset="-120"/>
              </a:rPr>
              <a:t> +221 77 371 79 87 / +221 33 837 11 80</a:t>
            </a:r>
            <a:pPr algn="l" indent="0" marL="0">
              <a:lnSpc>
                <a:spcPts val="2250"/>
              </a:lnSpc>
              <a:buNone/>
            </a:pPr>
            <a:r>
              <a:rPr lang="en-US" sz="1400" dirty="0">
                <a:solidFill>
                  <a:srgbClr val="CFD0D8"/>
                </a:solidFill>
                <a:latin typeface="Roboto" pitchFamily="34" charset="0"/>
                <a:ea typeface="Roboto" pitchFamily="34" charset="-122"/>
                <a:cs typeface="Roboto" pitchFamily="34" charset="-120"/>
              </a:rPr>
              <a:t>
</a:t>
            </a:r>
            <a:pPr algn="l" indent="0" marL="0">
              <a:lnSpc>
                <a:spcPts val="2250"/>
              </a:lnSpc>
              <a:buNone/>
            </a:pPr>
            <a:r>
              <a:rPr lang="en-US" sz="1400" b="1" dirty="0">
                <a:solidFill>
                  <a:srgbClr val="CFD0D8"/>
                </a:solidFill>
                <a:latin typeface="Roboto" pitchFamily="34" charset="0"/>
                <a:ea typeface="Roboto" pitchFamily="34" charset="-122"/>
                <a:cs typeface="Roboto" pitchFamily="34" charset="-120"/>
              </a:rPr>
              <a:t>Email :</a:t>
            </a:r>
            <a:pPr algn="l" indent="0" marL="0">
              <a:lnSpc>
                <a:spcPts val="2250"/>
              </a:lnSpc>
              <a:buNone/>
            </a:pPr>
            <a:r>
              <a:rPr lang="en-US" sz="1400" dirty="0">
                <a:solidFill>
                  <a:srgbClr val="CFD0D8"/>
                </a:solidFill>
                <a:latin typeface="Roboto" pitchFamily="34" charset="0"/>
                <a:ea typeface="Roboto" pitchFamily="34" charset="-122"/>
                <a:cs typeface="Roboto" pitchFamily="34" charset="-120"/>
              </a:rPr>
              <a:t> </a:t>
            </a:r>
            <a:pPr algn="l" indent="0" marL="0">
              <a:lnSpc>
                <a:spcPts val="2250"/>
              </a:lnSpc>
              <a:buNone/>
            </a:pPr>
            <a:r>
              <a:rPr lang="en-US" sz="1400" u="sng" dirty="0">
                <a:solidFill>
                  <a:srgbClr val="5A6ED8"/>
                </a:solidFill>
                <a:latin typeface="Roboto" pitchFamily="34" charset="0"/>
                <a:ea typeface="Roboto" pitchFamily="34" charset="-122"/>
                <a:cs typeface="Roboto" pitchFamily="34" charset="-120"/>
                <a:hlinkClick r:id="rId2" invalidUrl="" action="" tgtFrame="" tooltip="" history="1" highlightClick="0" endSnd="0">
                  <a:extLst>
                    <a:ext uri="{A12FA001-AC4F-418D-AE19-62706E023703}">
                      <ahyp:hlinkClr xmlns:ahyp="http://schemas.microsoft.com/office/drawing/2018/hyperlinkcolor" val="tx"/>
                    </a:ext>
                  </a:extLst>
                </a:hlinkClick>
              </a:rPr>
              <a:t>QuincaillerieXeweul@gmail.com</a:t>
            </a:r>
            <a:pPr algn="l" indent="0" marL="0">
              <a:lnSpc>
                <a:spcPts val="2250"/>
              </a:lnSpc>
              <a:buNone/>
            </a:pPr>
            <a:r>
              <a:rPr lang="en-US" sz="1400" dirty="0">
                <a:solidFill>
                  <a:srgbClr val="CFD0D8"/>
                </a:solidFill>
                <a:latin typeface="Roboto" pitchFamily="34" charset="0"/>
                <a:ea typeface="Roboto" pitchFamily="34" charset="-122"/>
                <a:cs typeface="Roboto" pitchFamily="34" charset="-120"/>
              </a:rPr>
              <a:t>
</a:t>
            </a:r>
            <a:pPr algn="l" indent="0" marL="0">
              <a:lnSpc>
                <a:spcPts val="2250"/>
              </a:lnSpc>
              <a:buNone/>
            </a:pPr>
            <a:r>
              <a:rPr lang="en-US" sz="1400" b="1" dirty="0">
                <a:solidFill>
                  <a:srgbClr val="CFD0D8"/>
                </a:solidFill>
                <a:latin typeface="Roboto" pitchFamily="34" charset="0"/>
                <a:ea typeface="Roboto" pitchFamily="34" charset="-122"/>
                <a:cs typeface="Roboto" pitchFamily="34" charset="-120"/>
              </a:rPr>
              <a:t>Site Web :</a:t>
            </a:r>
            <a:pPr algn="l" indent="0" marL="0">
              <a:lnSpc>
                <a:spcPts val="2250"/>
              </a:lnSpc>
              <a:buNone/>
            </a:pPr>
            <a:r>
              <a:rPr lang="en-US" sz="1400" dirty="0">
                <a:solidFill>
                  <a:srgbClr val="CFD0D8"/>
                </a:solidFill>
                <a:latin typeface="Roboto" pitchFamily="34" charset="0"/>
                <a:ea typeface="Roboto" pitchFamily="34" charset="-122"/>
                <a:cs typeface="Roboto" pitchFamily="34" charset="-120"/>
              </a:rPr>
              <a:t> </a:t>
            </a:r>
            <a:pPr algn="l" indent="0" marL="0">
              <a:lnSpc>
                <a:spcPts val="2250"/>
              </a:lnSpc>
              <a:buNone/>
            </a:pPr>
            <a:r>
              <a:rPr lang="en-US" sz="1400" u="sng" dirty="0">
                <a:solidFill>
                  <a:srgbClr val="5A6ED8"/>
                </a:solidFill>
                <a:latin typeface="Roboto" pitchFamily="34" charset="0"/>
                <a:ea typeface="Roboto" pitchFamily="34" charset="-122"/>
                <a:cs typeface="Roboto" pitchFamily="34" charset="-120"/>
                <a:hlinkClick r:id="rId3" invalidUrl="" action="" tgtFrame="" tooltip="" history="1" highlightClick="0" endSnd="0">
                  <a:extLst>
                    <a:ext uri="{A12FA001-AC4F-418D-AE19-62706E023703}">
                      <ahyp:hlinkClr xmlns:ahyp="http://schemas.microsoft.com/office/drawing/2018/hyperlinkcolor" val="tx"/>
                    </a:ext>
                  </a:extLst>
                </a:hlinkClick>
              </a:rPr>
              <a:t>https://quincailleriexeweulfallfils.com</a:t>
            </a:r>
            <a:pPr algn="l" indent="0" marL="0">
              <a:lnSpc>
                <a:spcPts val="2250"/>
              </a:lnSpc>
              <a:buNone/>
            </a:pPr>
            <a:r>
              <a:rPr lang="en-US" sz="1400" dirty="0">
                <a:solidFill>
                  <a:srgbClr val="CFD0D8"/>
                </a:solidFill>
                <a:latin typeface="Roboto" pitchFamily="34" charset="0"/>
                <a:ea typeface="Roboto" pitchFamily="34" charset="-122"/>
                <a:cs typeface="Roboto" pitchFamily="34" charset="-120"/>
              </a:rPr>
              <a:t>
</a:t>
            </a:r>
            <a:pPr algn="l" indent="0" marL="0">
              <a:lnSpc>
                <a:spcPts val="2250"/>
              </a:lnSpc>
              <a:buNone/>
            </a:pPr>
            <a:r>
              <a:rPr lang="en-US" sz="1400" b="1" u="sng" dirty="0">
                <a:solidFill>
                  <a:srgbClr val="5A6ED8"/>
                </a:solidFill>
                <a:latin typeface="Roboto" pitchFamily="34" charset="0"/>
                <a:ea typeface="Roboto" pitchFamily="34" charset="-122"/>
                <a:cs typeface="Roboto" pitchFamily="34" charset="-120"/>
                <a:hlinkClick r:id="rId4" invalidUrl="" action="" tgtFrame="" tooltip="" history="1" highlightClick="0" endSnd="0">
                  <a:extLst>
                    <a:ext uri="{A12FA001-AC4F-418D-AE19-62706E023703}">
                      <ahyp:hlinkClr xmlns:ahyp="http://schemas.microsoft.com/office/drawing/2018/hyperlinkcolor" val="tx"/>
                    </a:ext>
                  </a:extLst>
                </a:hlinkClick>
              </a:rPr>
              <a:t>Adresse</a:t>
            </a:r>
            <a:pPr algn="l" indent="0" marL="0">
              <a:lnSpc>
                <a:spcPts val="2250"/>
              </a:lnSpc>
              <a:buNone/>
            </a:pPr>
            <a:r>
              <a:rPr lang="en-US" sz="1400" b="1" dirty="0">
                <a:solidFill>
                  <a:srgbClr val="CFD0D8"/>
                </a:solidFill>
                <a:latin typeface="Roboto" pitchFamily="34" charset="0"/>
                <a:ea typeface="Roboto" pitchFamily="34" charset="-122"/>
                <a:cs typeface="Roboto" pitchFamily="34" charset="-120"/>
              </a:rPr>
              <a:t> :</a:t>
            </a:r>
            <a:pPr algn="l" indent="0" marL="0">
              <a:lnSpc>
                <a:spcPts val="2250"/>
              </a:lnSpc>
              <a:buNone/>
            </a:pPr>
            <a:r>
              <a:rPr lang="en-US" sz="1400" dirty="0">
                <a:solidFill>
                  <a:srgbClr val="CFD0D8"/>
                </a:solidFill>
                <a:latin typeface="Roboto" pitchFamily="34" charset="0"/>
                <a:ea typeface="Roboto" pitchFamily="34" charset="-122"/>
                <a:cs typeface="Roboto" pitchFamily="34" charset="-120"/>
              </a:rPr>
              <a:t> Marché Bou Bess, Guédiawaye, Sénégal                    </a:t>
            </a:r>
            <a:endParaRPr lang="en-US" sz="1400" dirty="0"/>
          </a:p>
        </p:txBody>
      </p:sp>
      <p:sp>
        <p:nvSpPr>
          <p:cNvPr id="6" name="Text 3"/>
          <p:cNvSpPr/>
          <p:nvPr/>
        </p:nvSpPr>
        <p:spPr>
          <a:xfrm>
            <a:off x="7599521" y="5001816"/>
            <a:ext cx="6244709" cy="290274"/>
          </a:xfrm>
          <a:prstGeom prst="rect">
            <a:avLst/>
          </a:prstGeom>
          <a:noFill/>
          <a:ln/>
        </p:spPr>
        <p:txBody>
          <a:bodyPr wrap="none" lIns="0" tIns="0" rIns="0" bIns="0" rtlCol="0" anchor="t"/>
          <a:lstStyle/>
          <a:p>
            <a:pPr algn="l" indent="0" marL="0">
              <a:lnSpc>
                <a:spcPts val="2250"/>
              </a:lnSpc>
              <a:buNone/>
            </a:pPr>
            <a:r>
              <a:rPr lang="en-US" sz="1400" dirty="0">
                <a:solidFill>
                  <a:srgbClr val="CFD0D8"/>
                </a:solidFill>
                <a:latin typeface="Roboto" pitchFamily="34" charset="0"/>
                <a:ea typeface="Roboto" pitchFamily="34" charset="-122"/>
                <a:cs typeface="Roboto" pitchFamily="34" charset="-120"/>
              </a:rPr>
              <a:t>                                   </a:t>
            </a:r>
            <a:pPr algn="l" indent="0" marL="0">
              <a:lnSpc>
                <a:spcPts val="2250"/>
              </a:lnSpc>
              <a:buNone/>
            </a:pPr>
            <a:r>
              <a:rPr lang="en-US" sz="1400" b="1" dirty="0">
                <a:solidFill>
                  <a:srgbClr val="CFD0D8"/>
                </a:solidFill>
                <a:latin typeface="Roboto" pitchFamily="34" charset="0"/>
                <a:ea typeface="Roboto" pitchFamily="34" charset="-122"/>
                <a:cs typeface="Roboto" pitchFamily="34" charset="-120"/>
              </a:rPr>
              <a:t>Horaires d’ouverture :</a:t>
            </a:r>
            <a:endParaRPr lang="en-US" sz="1400" dirty="0"/>
          </a:p>
        </p:txBody>
      </p:sp>
      <p:sp>
        <p:nvSpPr>
          <p:cNvPr id="7" name="Text 4"/>
          <p:cNvSpPr/>
          <p:nvPr/>
        </p:nvSpPr>
        <p:spPr>
          <a:xfrm>
            <a:off x="7599521" y="5496163"/>
            <a:ext cx="6244709" cy="290274"/>
          </a:xfrm>
          <a:prstGeom prst="rect">
            <a:avLst/>
          </a:prstGeom>
          <a:noFill/>
          <a:ln/>
        </p:spPr>
        <p:txBody>
          <a:bodyPr wrap="none" lIns="0" tIns="0" rIns="0" bIns="0" rtlCol="0" anchor="t"/>
          <a:lstStyle/>
          <a:p>
            <a:pPr algn="l" indent="0" marL="0">
              <a:lnSpc>
                <a:spcPts val="2250"/>
              </a:lnSpc>
              <a:buNone/>
            </a:pPr>
            <a:r>
              <a:rPr lang="en-US" sz="1400" dirty="0">
                <a:solidFill>
                  <a:srgbClr val="CFD0D8"/>
                </a:solidFill>
                <a:latin typeface="Roboto" pitchFamily="34" charset="0"/>
                <a:ea typeface="Roboto" pitchFamily="34" charset="-122"/>
                <a:cs typeface="Roboto" pitchFamily="34" charset="-120"/>
              </a:rPr>
              <a:t>                          Lundi à Samedi : 8h00 – 19h00</a:t>
            </a:r>
            <a:endParaRPr lang="en-US" sz="1400" dirty="0"/>
          </a:p>
        </p:txBody>
      </p:sp>
      <p:sp>
        <p:nvSpPr>
          <p:cNvPr id="8" name="Text 5"/>
          <p:cNvSpPr/>
          <p:nvPr/>
        </p:nvSpPr>
        <p:spPr>
          <a:xfrm>
            <a:off x="7599521" y="5990511"/>
            <a:ext cx="6244709" cy="290274"/>
          </a:xfrm>
          <a:prstGeom prst="rect">
            <a:avLst/>
          </a:prstGeom>
          <a:noFill/>
          <a:ln/>
        </p:spPr>
        <p:txBody>
          <a:bodyPr wrap="none" lIns="0" tIns="0" rIns="0" bIns="0" rtlCol="0" anchor="t"/>
          <a:lstStyle/>
          <a:p>
            <a:pPr algn="l" indent="0" marL="0">
              <a:lnSpc>
                <a:spcPts val="2250"/>
              </a:lnSpc>
              <a:buNone/>
            </a:pPr>
            <a:r>
              <a:rPr lang="en-US" sz="1400" dirty="0">
                <a:solidFill>
                  <a:srgbClr val="CFD0D8"/>
                </a:solidFill>
                <a:latin typeface="Roboto" pitchFamily="34" charset="0"/>
                <a:ea typeface="Roboto" pitchFamily="34" charset="-122"/>
                <a:cs typeface="Roboto" pitchFamily="34" charset="-120"/>
              </a:rPr>
              <a:t>                                Dimanche : 8h00 – 14h00</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396835" y="311825"/>
            <a:ext cx="5167908" cy="354330"/>
          </a:xfrm>
          <a:prstGeom prst="rect">
            <a:avLst/>
          </a:prstGeom>
          <a:noFill/>
          <a:ln/>
        </p:spPr>
        <p:txBody>
          <a:bodyPr wrap="none" lIns="0" tIns="0" rIns="0" bIns="0" rtlCol="0" anchor="t"/>
          <a:lstStyle/>
          <a:p>
            <a:pPr algn="l" indent="0" marL="0">
              <a:lnSpc>
                <a:spcPts val="2750"/>
              </a:lnSpc>
              <a:buNone/>
            </a:pPr>
            <a:r>
              <a:rPr lang="en-US" sz="2200" dirty="0">
                <a:solidFill>
                  <a:srgbClr val="FFFFFF"/>
                </a:solidFill>
                <a:latin typeface="Roboto Medium" pitchFamily="34" charset="0"/>
                <a:ea typeface="Roboto Medium" pitchFamily="34" charset="-122"/>
                <a:cs typeface="Roboto Medium" pitchFamily="34" charset="-120"/>
              </a:rPr>
              <a:t>Engagement Écologique et Certifications</a:t>
            </a:r>
            <a:endParaRPr lang="en-US" sz="2200" dirty="0"/>
          </a:p>
        </p:txBody>
      </p:sp>
      <p:pic>
        <p:nvPicPr>
          <p:cNvPr id="3" name="Image 0" descr="preencoded.png">    </p:cNvPr>
          <p:cNvPicPr>
            <a:picLocks noChangeAspect="1"/>
          </p:cNvPicPr>
          <p:nvPr/>
        </p:nvPicPr>
        <p:blipFill>
          <a:blip r:embed="rId1"/>
          <a:stretch>
            <a:fillRect/>
          </a:stretch>
        </p:blipFill>
        <p:spPr>
          <a:xfrm>
            <a:off x="3164205" y="1538288"/>
            <a:ext cx="8301990" cy="8301990"/>
          </a:xfrm>
          <a:prstGeom prst="rect">
            <a:avLst/>
          </a:prstGeom>
        </p:spPr>
      </p:pic>
      <p:pic>
        <p:nvPicPr>
          <p:cNvPr id="4" name="Image 1" descr="preencoded.png">    </p:cNvPr>
          <p:cNvPicPr>
            <a:picLocks noChangeAspect="1"/>
          </p:cNvPicPr>
          <p:nvPr/>
        </p:nvPicPr>
        <p:blipFill>
          <a:blip r:embed="rId2"/>
          <a:stretch>
            <a:fillRect/>
          </a:stretch>
        </p:blipFill>
        <p:spPr>
          <a:xfrm>
            <a:off x="4343221" y="4378226"/>
            <a:ext cx="191333" cy="239197"/>
          </a:xfrm>
          <a:prstGeom prst="rect">
            <a:avLst/>
          </a:prstGeom>
        </p:spPr>
      </p:pic>
      <p:pic>
        <p:nvPicPr>
          <p:cNvPr id="5" name="Image 2" descr="preencoded.png">    </p:cNvPr>
          <p:cNvPicPr>
            <a:picLocks noChangeAspect="1"/>
          </p:cNvPicPr>
          <p:nvPr/>
        </p:nvPicPr>
        <p:blipFill>
          <a:blip r:embed="rId3"/>
          <a:stretch>
            <a:fillRect/>
          </a:stretch>
        </p:blipFill>
        <p:spPr>
          <a:xfrm>
            <a:off x="3164205" y="1538288"/>
            <a:ext cx="8301990" cy="8301990"/>
          </a:xfrm>
          <a:prstGeom prst="rect">
            <a:avLst/>
          </a:prstGeom>
        </p:spPr>
      </p:pic>
      <p:pic>
        <p:nvPicPr>
          <p:cNvPr id="6" name="Image 3" descr="preencoded.png">    </p:cNvPr>
          <p:cNvPicPr>
            <a:picLocks noChangeAspect="1"/>
          </p:cNvPicPr>
          <p:nvPr/>
        </p:nvPicPr>
        <p:blipFill>
          <a:blip r:embed="rId4"/>
          <a:stretch>
            <a:fillRect/>
          </a:stretch>
        </p:blipFill>
        <p:spPr>
          <a:xfrm>
            <a:off x="6028075" y="2693372"/>
            <a:ext cx="191333" cy="239197"/>
          </a:xfrm>
          <a:prstGeom prst="rect">
            <a:avLst/>
          </a:prstGeom>
        </p:spPr>
      </p:pic>
      <p:pic>
        <p:nvPicPr>
          <p:cNvPr id="7" name="Image 4" descr="preencoded.png">    </p:cNvPr>
          <p:cNvPicPr>
            <a:picLocks noChangeAspect="1"/>
          </p:cNvPicPr>
          <p:nvPr/>
        </p:nvPicPr>
        <p:blipFill>
          <a:blip r:embed="rId5"/>
          <a:stretch>
            <a:fillRect/>
          </a:stretch>
        </p:blipFill>
        <p:spPr>
          <a:xfrm>
            <a:off x="3164205" y="1538288"/>
            <a:ext cx="8301990" cy="8301990"/>
          </a:xfrm>
          <a:prstGeom prst="rect">
            <a:avLst/>
          </a:prstGeom>
        </p:spPr>
      </p:pic>
      <p:pic>
        <p:nvPicPr>
          <p:cNvPr id="8" name="Image 5" descr="preencoded.png">    </p:cNvPr>
          <p:cNvPicPr>
            <a:picLocks noChangeAspect="1"/>
          </p:cNvPicPr>
          <p:nvPr/>
        </p:nvPicPr>
        <p:blipFill>
          <a:blip r:embed="rId6"/>
          <a:stretch>
            <a:fillRect/>
          </a:stretch>
        </p:blipFill>
        <p:spPr>
          <a:xfrm>
            <a:off x="8410873" y="2693372"/>
            <a:ext cx="191333" cy="239197"/>
          </a:xfrm>
          <a:prstGeom prst="rect">
            <a:avLst/>
          </a:prstGeom>
        </p:spPr>
      </p:pic>
      <p:pic>
        <p:nvPicPr>
          <p:cNvPr id="9" name="Image 6" descr="preencoded.png">    </p:cNvPr>
          <p:cNvPicPr>
            <a:picLocks noChangeAspect="1"/>
          </p:cNvPicPr>
          <p:nvPr/>
        </p:nvPicPr>
        <p:blipFill>
          <a:blip r:embed="rId7"/>
          <a:stretch>
            <a:fillRect/>
          </a:stretch>
        </p:blipFill>
        <p:spPr>
          <a:xfrm>
            <a:off x="3164205" y="1538288"/>
            <a:ext cx="8301990" cy="8301990"/>
          </a:xfrm>
          <a:prstGeom prst="rect">
            <a:avLst/>
          </a:prstGeom>
        </p:spPr>
      </p:pic>
      <p:pic>
        <p:nvPicPr>
          <p:cNvPr id="10" name="Image 7" descr="preencoded.png">    </p:cNvPr>
          <p:cNvPicPr>
            <a:picLocks noChangeAspect="1"/>
          </p:cNvPicPr>
          <p:nvPr/>
        </p:nvPicPr>
        <p:blipFill>
          <a:blip r:embed="rId8"/>
          <a:stretch>
            <a:fillRect/>
          </a:stretch>
        </p:blipFill>
        <p:spPr>
          <a:xfrm>
            <a:off x="10095726" y="4378226"/>
            <a:ext cx="191333" cy="239197"/>
          </a:xfrm>
          <a:prstGeom prst="rect">
            <a:avLst/>
          </a:prstGeom>
        </p:spPr>
      </p:pic>
      <p:sp>
        <p:nvSpPr>
          <p:cNvPr id="11" name="Text 1"/>
          <p:cNvSpPr/>
          <p:nvPr/>
        </p:nvSpPr>
        <p:spPr>
          <a:xfrm>
            <a:off x="396835" y="5816798"/>
            <a:ext cx="13836729" cy="181451"/>
          </a:xfrm>
          <a:prstGeom prst="rect">
            <a:avLst/>
          </a:prstGeom>
          <a:noFill/>
          <a:ln/>
        </p:spPr>
        <p:txBody>
          <a:bodyPr wrap="none" lIns="0" tIns="0" rIns="0" bIns="0" rtlCol="0" anchor="t"/>
          <a:lstStyle/>
          <a:p>
            <a:pPr algn="l" indent="0" marL="0">
              <a:lnSpc>
                <a:spcPts val="1400"/>
              </a:lnSpc>
              <a:buNone/>
            </a:pPr>
            <a:r>
              <a:rPr lang="en-US" sz="850" dirty="0">
                <a:solidFill>
                  <a:srgbClr val="CFD0D8"/>
                </a:solidFill>
                <a:latin typeface="Roboto" pitchFamily="34" charset="0"/>
                <a:ea typeface="Roboto" pitchFamily="34" charset="-122"/>
                <a:cs typeface="Roboto" pitchFamily="34" charset="-120"/>
              </a:rPr>
              <a:t>Novoceram s'engage à produire des carreaux respectueux de l'environnement tout au long de leur cycle de vie. Pour plus d'informations sur l'engagement écologique de Novoceram et ses certifications, visitez </a:t>
            </a:r>
            <a:endParaRPr lang="en-US" sz="850" dirty="0"/>
          </a:p>
        </p:txBody>
      </p:sp>
      <p:pic>
        <p:nvPicPr>
          <p:cNvPr id="12" name="Image 8" descr="preencoded.png">
            <a:hlinkClick r:id="rId10" tooltip=""/>
          </p:cNvPr>
          <p:cNvPicPr>
            <a:picLocks noChangeAspect="1"/>
          </p:cNvPicPr>
          <p:nvPr/>
        </p:nvPicPr>
        <p:blipFill>
          <a:blip r:embed="rId9"/>
          <a:stretch>
            <a:fillRect/>
          </a:stretch>
        </p:blipFill>
        <p:spPr>
          <a:xfrm>
            <a:off x="396835" y="6125766"/>
            <a:ext cx="13836729" cy="1149310"/>
          </a:xfrm>
          <a:prstGeom prst="rect">
            <a:avLst/>
          </a:prstGeom>
        </p:spPr>
      </p:pic>
      <p:sp>
        <p:nvSpPr>
          <p:cNvPr id="13" name="Text 2"/>
          <p:cNvSpPr/>
          <p:nvPr/>
        </p:nvSpPr>
        <p:spPr>
          <a:xfrm>
            <a:off x="396835" y="7402592"/>
            <a:ext cx="13836729" cy="181451"/>
          </a:xfrm>
          <a:prstGeom prst="rect">
            <a:avLst/>
          </a:prstGeom>
          <a:noFill/>
          <a:ln/>
        </p:spPr>
        <p:txBody>
          <a:bodyPr wrap="none" lIns="0" tIns="0" rIns="0" bIns="0" rtlCol="0" anchor="t"/>
          <a:lstStyle/>
          <a:p>
            <a:pPr algn="l" indent="0" marL="0">
              <a:lnSpc>
                <a:spcPts val="1400"/>
              </a:lnSpc>
              <a:buNone/>
            </a:pPr>
            <a:r>
              <a:rPr lang="en-US" sz="850" dirty="0">
                <a:solidFill>
                  <a:srgbClr val="CFD0D8"/>
                </a:solidFill>
                <a:latin typeface="Roboto" pitchFamily="34" charset="0"/>
                <a:ea typeface="Roboto" pitchFamily="34" charset="-122"/>
                <a:cs typeface="Roboto" pitchFamily="34" charset="-120"/>
              </a:rPr>
              <a:t>. Découvrez également l'espace numérique dédié à Adage et aux autres carrelages effet pierre sur </a:t>
            </a:r>
            <a:endParaRPr lang="en-US" sz="850" dirty="0"/>
          </a:p>
        </p:txBody>
      </p:sp>
      <p:pic>
        <p:nvPicPr>
          <p:cNvPr id="14" name="Image 9" descr="preencoded.png">
            <a:hlinkClick r:id="rId12" tooltip=""/>
          </p:cNvPr>
          <p:cNvPicPr>
            <a:picLocks noChangeAspect="1"/>
          </p:cNvPicPr>
          <p:nvPr/>
        </p:nvPicPr>
        <p:blipFill>
          <a:blip r:embed="rId11"/>
          <a:stretch>
            <a:fillRect/>
          </a:stretch>
        </p:blipFill>
        <p:spPr>
          <a:xfrm>
            <a:off x="396835" y="7711559"/>
            <a:ext cx="13836729" cy="1149310"/>
          </a:xfrm>
          <a:prstGeom prst="rect">
            <a:avLst/>
          </a:prstGeom>
        </p:spPr>
      </p:pic>
      <p:sp>
        <p:nvSpPr>
          <p:cNvPr id="15" name="Text 3"/>
          <p:cNvSpPr/>
          <p:nvPr/>
        </p:nvSpPr>
        <p:spPr>
          <a:xfrm>
            <a:off x="396835" y="8988385"/>
            <a:ext cx="13836729" cy="725805"/>
          </a:xfrm>
          <a:prstGeom prst="rect">
            <a:avLst/>
          </a:prstGeom>
          <a:noFill/>
          <a:ln/>
        </p:spPr>
        <p:txBody>
          <a:bodyPr wrap="square" lIns="0" tIns="0" rIns="0" bIns="0" rtlCol="0" anchor="t"/>
          <a:lstStyle/>
          <a:p>
            <a:pPr algn="l" indent="0" marL="0">
              <a:lnSpc>
                <a:spcPts val="1400"/>
              </a:lnSpc>
              <a:buNone/>
            </a:pPr>
            <a:r>
              <a:rPr lang="en-US" sz="850" b="1" dirty="0">
                <a:solidFill>
                  <a:srgbClr val="CFD0D8"/>
                </a:solidFill>
                <a:latin typeface="Roboto" pitchFamily="34" charset="0"/>
                <a:ea typeface="Roboto" pitchFamily="34" charset="-122"/>
                <a:cs typeface="Roboto" pitchFamily="34" charset="-120"/>
              </a:rPr>
              <a:t>Téléphone :</a:t>
            </a:r>
            <a:pPr algn="l" indent="0" marL="0">
              <a:lnSpc>
                <a:spcPts val="1400"/>
              </a:lnSpc>
              <a:buNone/>
            </a:pPr>
            <a:r>
              <a:rPr lang="en-US" sz="850" dirty="0">
                <a:solidFill>
                  <a:srgbClr val="CFD0D8"/>
                </a:solidFill>
                <a:latin typeface="Roboto" pitchFamily="34" charset="0"/>
                <a:ea typeface="Roboto" pitchFamily="34" charset="-122"/>
                <a:cs typeface="Roboto" pitchFamily="34" charset="-120"/>
              </a:rPr>
              <a:t> +221 77 371 79 87 / +221 33 837 11 80</a:t>
            </a:r>
            <a:pPr algn="l" indent="0" marL="0">
              <a:lnSpc>
                <a:spcPts val="1400"/>
              </a:lnSpc>
              <a:buNone/>
            </a:pPr>
            <a:r>
              <a:rPr lang="en-US" sz="850" dirty="0">
                <a:solidFill>
                  <a:srgbClr val="CFD0D8"/>
                </a:solidFill>
                <a:latin typeface="Roboto" pitchFamily="34" charset="0"/>
                <a:ea typeface="Roboto" pitchFamily="34" charset="-122"/>
                <a:cs typeface="Roboto" pitchFamily="34" charset="-120"/>
              </a:rPr>
              <a:t>
</a:t>
            </a:r>
            <a:pPr algn="l" indent="0" marL="0">
              <a:lnSpc>
                <a:spcPts val="1400"/>
              </a:lnSpc>
              <a:buNone/>
            </a:pPr>
            <a:r>
              <a:rPr lang="en-US" sz="850" b="1" dirty="0">
                <a:solidFill>
                  <a:srgbClr val="CFD0D8"/>
                </a:solidFill>
                <a:latin typeface="Roboto" pitchFamily="34" charset="0"/>
                <a:ea typeface="Roboto" pitchFamily="34" charset="-122"/>
                <a:cs typeface="Roboto" pitchFamily="34" charset="-120"/>
              </a:rPr>
              <a:t>Email :</a:t>
            </a:r>
            <a:pPr algn="l" indent="0" marL="0">
              <a:lnSpc>
                <a:spcPts val="1400"/>
              </a:lnSpc>
              <a:buNone/>
            </a:pPr>
            <a:r>
              <a:rPr lang="en-US" sz="850" dirty="0">
                <a:solidFill>
                  <a:srgbClr val="CFD0D8"/>
                </a:solidFill>
                <a:latin typeface="Roboto" pitchFamily="34" charset="0"/>
                <a:ea typeface="Roboto" pitchFamily="34" charset="-122"/>
                <a:cs typeface="Roboto" pitchFamily="34" charset="-120"/>
              </a:rPr>
              <a:t> </a:t>
            </a:r>
            <a:pPr algn="l" indent="0" marL="0">
              <a:lnSpc>
                <a:spcPts val="1400"/>
              </a:lnSpc>
              <a:buNone/>
            </a:pPr>
            <a:r>
              <a:rPr lang="en-US" sz="850" u="sng" dirty="0">
                <a:solidFill>
                  <a:srgbClr val="5A6ED8"/>
                </a:solidFill>
                <a:latin typeface="Roboto" pitchFamily="34" charset="0"/>
                <a:ea typeface="Roboto" pitchFamily="34" charset="-122"/>
                <a:cs typeface="Roboto" pitchFamily="34" charset="-120"/>
                <a:hlinkClick r:id="rId13" invalidUrl="" action="" tgtFrame="" tooltip="" history="1" highlightClick="0" endSnd="0">
                  <a:extLst>
                    <a:ext uri="{A12FA001-AC4F-418D-AE19-62706E023703}">
                      <ahyp:hlinkClr xmlns:ahyp="http://schemas.microsoft.com/office/drawing/2018/hyperlinkcolor" val="tx"/>
                    </a:ext>
                  </a:extLst>
                </a:hlinkClick>
              </a:rPr>
              <a:t>QuincaillerieXeweul@gmail.com</a:t>
            </a:r>
            <a:pPr algn="l" indent="0" marL="0">
              <a:lnSpc>
                <a:spcPts val="1400"/>
              </a:lnSpc>
              <a:buNone/>
            </a:pPr>
            <a:r>
              <a:rPr lang="en-US" sz="850" dirty="0">
                <a:solidFill>
                  <a:srgbClr val="CFD0D8"/>
                </a:solidFill>
                <a:latin typeface="Roboto" pitchFamily="34" charset="0"/>
                <a:ea typeface="Roboto" pitchFamily="34" charset="-122"/>
                <a:cs typeface="Roboto" pitchFamily="34" charset="-120"/>
              </a:rPr>
              <a:t>
</a:t>
            </a:r>
            <a:pPr algn="l" indent="0" marL="0">
              <a:lnSpc>
                <a:spcPts val="1400"/>
              </a:lnSpc>
              <a:buNone/>
            </a:pPr>
            <a:r>
              <a:rPr lang="en-US" sz="850" b="1" dirty="0">
                <a:solidFill>
                  <a:srgbClr val="CFD0D8"/>
                </a:solidFill>
                <a:latin typeface="Roboto" pitchFamily="34" charset="0"/>
                <a:ea typeface="Roboto" pitchFamily="34" charset="-122"/>
                <a:cs typeface="Roboto" pitchFamily="34" charset="-120"/>
              </a:rPr>
              <a:t>Site Web :</a:t>
            </a:r>
            <a:pPr algn="l" indent="0" marL="0">
              <a:lnSpc>
                <a:spcPts val="1400"/>
              </a:lnSpc>
              <a:buNone/>
            </a:pPr>
            <a:r>
              <a:rPr lang="en-US" sz="850" dirty="0">
                <a:solidFill>
                  <a:srgbClr val="CFD0D8"/>
                </a:solidFill>
                <a:latin typeface="Roboto" pitchFamily="34" charset="0"/>
                <a:ea typeface="Roboto" pitchFamily="34" charset="-122"/>
                <a:cs typeface="Roboto" pitchFamily="34" charset="-120"/>
              </a:rPr>
              <a:t> </a:t>
            </a:r>
            <a:pPr algn="l" indent="0" marL="0">
              <a:lnSpc>
                <a:spcPts val="1400"/>
              </a:lnSpc>
              <a:buNone/>
            </a:pPr>
            <a:r>
              <a:rPr lang="en-US" sz="850" u="sng" dirty="0">
                <a:solidFill>
                  <a:srgbClr val="5A6ED8"/>
                </a:solidFill>
                <a:latin typeface="Roboto" pitchFamily="34" charset="0"/>
                <a:ea typeface="Roboto" pitchFamily="34" charset="-122"/>
                <a:cs typeface="Roboto" pitchFamily="34" charset="-120"/>
                <a:hlinkClick r:id="rId14" invalidUrl="" action="" tgtFrame="" tooltip="" history="1" highlightClick="0" endSnd="0">
                  <a:extLst>
                    <a:ext uri="{A12FA001-AC4F-418D-AE19-62706E023703}">
                      <ahyp:hlinkClr xmlns:ahyp="http://schemas.microsoft.com/office/drawing/2018/hyperlinkcolor" val="tx"/>
                    </a:ext>
                  </a:extLst>
                </a:hlinkClick>
              </a:rPr>
              <a:t>https://quincailleriexeweulfallfils.com</a:t>
            </a:r>
            <a:pPr algn="l" indent="0" marL="0">
              <a:lnSpc>
                <a:spcPts val="1400"/>
              </a:lnSpc>
              <a:buNone/>
            </a:pPr>
            <a:r>
              <a:rPr lang="en-US" sz="850" dirty="0">
                <a:solidFill>
                  <a:srgbClr val="CFD0D8"/>
                </a:solidFill>
                <a:latin typeface="Roboto" pitchFamily="34" charset="0"/>
                <a:ea typeface="Roboto" pitchFamily="34" charset="-122"/>
                <a:cs typeface="Roboto" pitchFamily="34" charset="-120"/>
              </a:rPr>
              <a:t>
</a:t>
            </a:r>
            <a:pPr algn="l" indent="0" marL="0">
              <a:lnSpc>
                <a:spcPts val="1400"/>
              </a:lnSpc>
              <a:buNone/>
            </a:pPr>
            <a:r>
              <a:rPr lang="en-US" sz="850" b="1" u="sng" dirty="0">
                <a:solidFill>
                  <a:srgbClr val="5A6ED8"/>
                </a:solidFill>
                <a:latin typeface="Roboto" pitchFamily="34" charset="0"/>
                <a:ea typeface="Roboto" pitchFamily="34" charset="-122"/>
                <a:cs typeface="Roboto" pitchFamily="34" charset="-120"/>
                <a:hlinkClick r:id="rId15" invalidUrl="" action="" tgtFrame="" tooltip="" history="1" highlightClick="0" endSnd="0">
                  <a:extLst>
                    <a:ext uri="{A12FA001-AC4F-418D-AE19-62706E023703}">
                      <ahyp:hlinkClr xmlns:ahyp="http://schemas.microsoft.com/office/drawing/2018/hyperlinkcolor" val="tx"/>
                    </a:ext>
                  </a:extLst>
                </a:hlinkClick>
              </a:rPr>
              <a:t>Adresse</a:t>
            </a:r>
            <a:pPr algn="l" indent="0" marL="0">
              <a:lnSpc>
                <a:spcPts val="1400"/>
              </a:lnSpc>
              <a:buNone/>
            </a:pPr>
            <a:r>
              <a:rPr lang="en-US" sz="850" b="1" dirty="0">
                <a:solidFill>
                  <a:srgbClr val="CFD0D8"/>
                </a:solidFill>
                <a:latin typeface="Roboto" pitchFamily="34" charset="0"/>
                <a:ea typeface="Roboto" pitchFamily="34" charset="-122"/>
                <a:cs typeface="Roboto" pitchFamily="34" charset="-120"/>
              </a:rPr>
              <a:t> :</a:t>
            </a:r>
            <a:pPr algn="l" indent="0" marL="0">
              <a:lnSpc>
                <a:spcPts val="1400"/>
              </a:lnSpc>
              <a:buNone/>
            </a:pPr>
            <a:r>
              <a:rPr lang="en-US" sz="850" dirty="0">
                <a:solidFill>
                  <a:srgbClr val="CFD0D8"/>
                </a:solidFill>
                <a:latin typeface="Roboto" pitchFamily="34" charset="0"/>
                <a:ea typeface="Roboto" pitchFamily="34" charset="-122"/>
                <a:cs typeface="Roboto" pitchFamily="34" charset="-120"/>
              </a:rPr>
              <a:t> Marché Bou Bess, Guédiawaye, Sénégal    </a:t>
            </a:r>
            <a:endParaRPr lang="en-US" sz="850" dirty="0"/>
          </a:p>
        </p:txBody>
      </p:sp>
      <p:sp>
        <p:nvSpPr>
          <p:cNvPr id="16" name="Text 4"/>
          <p:cNvSpPr/>
          <p:nvPr/>
        </p:nvSpPr>
        <p:spPr>
          <a:xfrm>
            <a:off x="1353860" y="2059424"/>
            <a:ext cx="1417558" cy="177165"/>
          </a:xfrm>
          <a:prstGeom prst="rect">
            <a:avLst/>
          </a:prstGeom>
          <a:noFill/>
          <a:ln/>
        </p:spPr>
        <p:txBody>
          <a:bodyPr wrap="none" lIns="0" tIns="0" rIns="0" bIns="0" rtlCol="0" anchor="t"/>
          <a:lstStyle/>
          <a:p>
            <a:pPr algn="ctr" indent="0" marL="0">
              <a:lnSpc>
                <a:spcPts val="1350"/>
              </a:lnSpc>
              <a:buNone/>
            </a:pPr>
            <a:r>
              <a:rPr lang="en-US" sz="1100" dirty="0">
                <a:solidFill>
                  <a:srgbClr val="FFFFFF"/>
                </a:solidFill>
                <a:latin typeface="Roboto Medium" pitchFamily="34" charset="0"/>
                <a:ea typeface="Roboto Medium" pitchFamily="34" charset="-122"/>
                <a:cs typeface="Roboto Medium" pitchFamily="34" charset="-120"/>
              </a:rPr>
              <a:t>Certifications ISO</a:t>
            </a:r>
            <a:endParaRPr lang="en-US" sz="1100" dirty="0"/>
          </a:p>
        </p:txBody>
      </p:sp>
      <p:sp>
        <p:nvSpPr>
          <p:cNvPr id="17" name="Text 5"/>
          <p:cNvSpPr/>
          <p:nvPr/>
        </p:nvSpPr>
        <p:spPr>
          <a:xfrm>
            <a:off x="396835" y="2304574"/>
            <a:ext cx="3331607" cy="544354"/>
          </a:xfrm>
          <a:prstGeom prst="rect">
            <a:avLst/>
          </a:prstGeom>
          <a:noFill/>
          <a:ln/>
        </p:spPr>
        <p:txBody>
          <a:bodyPr wrap="square" lIns="0" tIns="0" rIns="0" bIns="0" rtlCol="0" anchor="t"/>
          <a:lstStyle/>
          <a:p>
            <a:pPr algn="ctr" indent="0" marL="0">
              <a:lnSpc>
                <a:spcPts val="1400"/>
              </a:lnSpc>
              <a:buNone/>
            </a:pPr>
            <a:r>
              <a:rPr lang="en-US" sz="850" dirty="0">
                <a:solidFill>
                  <a:srgbClr val="CFD0D8"/>
                </a:solidFill>
                <a:latin typeface="Roboto" pitchFamily="34" charset="0"/>
                <a:ea typeface="Roboto" pitchFamily="34" charset="-122"/>
                <a:cs typeface="Roboto" pitchFamily="34" charset="-120"/>
              </a:rPr>
              <a:t>Conforme aux normes ISO 10545-2, 10545-3, 10545-4, 10545-6, 10545-12, 10545-13 et 10545-14, garantissant qualité et performance.</a:t>
            </a:r>
            <a:endParaRPr lang="en-US" sz="850" dirty="0"/>
          </a:p>
        </p:txBody>
      </p:sp>
      <p:sp>
        <p:nvSpPr>
          <p:cNvPr id="18" name="Text 6"/>
          <p:cNvSpPr/>
          <p:nvPr/>
        </p:nvSpPr>
        <p:spPr>
          <a:xfrm>
            <a:off x="4855488" y="892969"/>
            <a:ext cx="1417558" cy="177165"/>
          </a:xfrm>
          <a:prstGeom prst="rect">
            <a:avLst/>
          </a:prstGeom>
          <a:noFill/>
          <a:ln/>
        </p:spPr>
        <p:txBody>
          <a:bodyPr wrap="none" lIns="0" tIns="0" rIns="0" bIns="0" rtlCol="0" anchor="t"/>
          <a:lstStyle/>
          <a:p>
            <a:pPr algn="ctr" indent="0" marL="0">
              <a:lnSpc>
                <a:spcPts val="1350"/>
              </a:lnSpc>
              <a:buNone/>
            </a:pPr>
            <a:r>
              <a:rPr lang="en-US" sz="1100" dirty="0">
                <a:solidFill>
                  <a:srgbClr val="FFFFFF"/>
                </a:solidFill>
                <a:latin typeface="Roboto Medium" pitchFamily="34" charset="0"/>
                <a:ea typeface="Roboto Medium" pitchFamily="34" charset="-122"/>
                <a:cs typeface="Roboto Medium" pitchFamily="34" charset="-120"/>
              </a:rPr>
              <a:t>Production Durable</a:t>
            </a:r>
            <a:endParaRPr lang="en-US" sz="1100" dirty="0"/>
          </a:p>
        </p:txBody>
      </p:sp>
      <p:sp>
        <p:nvSpPr>
          <p:cNvPr id="19" name="Text 7"/>
          <p:cNvSpPr/>
          <p:nvPr/>
        </p:nvSpPr>
        <p:spPr>
          <a:xfrm>
            <a:off x="3898463" y="1138118"/>
            <a:ext cx="3331726" cy="362903"/>
          </a:xfrm>
          <a:prstGeom prst="rect">
            <a:avLst/>
          </a:prstGeom>
          <a:noFill/>
          <a:ln/>
        </p:spPr>
        <p:txBody>
          <a:bodyPr wrap="square" lIns="0" tIns="0" rIns="0" bIns="0" rtlCol="0" anchor="t"/>
          <a:lstStyle/>
          <a:p>
            <a:pPr algn="ctr" indent="0" marL="0">
              <a:lnSpc>
                <a:spcPts val="1400"/>
              </a:lnSpc>
              <a:buNone/>
            </a:pPr>
            <a:r>
              <a:rPr lang="en-US" sz="850" dirty="0">
                <a:solidFill>
                  <a:srgbClr val="CFD0D8"/>
                </a:solidFill>
                <a:latin typeface="Roboto" pitchFamily="34" charset="0"/>
                <a:ea typeface="Roboto" pitchFamily="34" charset="-122"/>
                <a:cs typeface="Roboto" pitchFamily="34" charset="-120"/>
              </a:rPr>
              <a:t>Processus de fabrication éco-compatible respectant les réglementations européennes les plus strictes.</a:t>
            </a:r>
            <a:endParaRPr lang="en-US" sz="850" dirty="0"/>
          </a:p>
        </p:txBody>
      </p:sp>
      <p:sp>
        <p:nvSpPr>
          <p:cNvPr id="20" name="Text 8"/>
          <p:cNvSpPr/>
          <p:nvPr/>
        </p:nvSpPr>
        <p:spPr>
          <a:xfrm>
            <a:off x="8357235" y="892969"/>
            <a:ext cx="1417558" cy="177165"/>
          </a:xfrm>
          <a:prstGeom prst="rect">
            <a:avLst/>
          </a:prstGeom>
          <a:noFill/>
          <a:ln/>
        </p:spPr>
        <p:txBody>
          <a:bodyPr wrap="none" lIns="0" tIns="0" rIns="0" bIns="0" rtlCol="0" anchor="t"/>
          <a:lstStyle/>
          <a:p>
            <a:pPr algn="ctr" indent="0" marL="0">
              <a:lnSpc>
                <a:spcPts val="1350"/>
              </a:lnSpc>
              <a:buNone/>
            </a:pPr>
            <a:r>
              <a:rPr lang="en-US" sz="1100" dirty="0">
                <a:solidFill>
                  <a:srgbClr val="FFFFFF"/>
                </a:solidFill>
                <a:latin typeface="Roboto Medium" pitchFamily="34" charset="0"/>
                <a:ea typeface="Roboto Medium" pitchFamily="34" charset="-122"/>
                <a:cs typeface="Roboto Medium" pitchFamily="34" charset="-120"/>
              </a:rPr>
              <a:t>FDES</a:t>
            </a:r>
            <a:endParaRPr lang="en-US" sz="1100" dirty="0"/>
          </a:p>
        </p:txBody>
      </p:sp>
      <p:sp>
        <p:nvSpPr>
          <p:cNvPr id="21" name="Text 9"/>
          <p:cNvSpPr/>
          <p:nvPr/>
        </p:nvSpPr>
        <p:spPr>
          <a:xfrm>
            <a:off x="7400211" y="1138118"/>
            <a:ext cx="3331607" cy="362903"/>
          </a:xfrm>
          <a:prstGeom prst="rect">
            <a:avLst/>
          </a:prstGeom>
          <a:noFill/>
          <a:ln/>
        </p:spPr>
        <p:txBody>
          <a:bodyPr wrap="square" lIns="0" tIns="0" rIns="0" bIns="0" rtlCol="0" anchor="t"/>
          <a:lstStyle/>
          <a:p>
            <a:pPr algn="ctr" indent="0" marL="0">
              <a:lnSpc>
                <a:spcPts val="1400"/>
              </a:lnSpc>
              <a:buNone/>
            </a:pPr>
            <a:r>
              <a:rPr lang="en-US" sz="850" dirty="0">
                <a:solidFill>
                  <a:srgbClr val="CFD0D8"/>
                </a:solidFill>
                <a:latin typeface="Roboto" pitchFamily="34" charset="0"/>
                <a:ea typeface="Roboto" pitchFamily="34" charset="-122"/>
                <a:cs typeface="Roboto" pitchFamily="34" charset="-120"/>
              </a:rPr>
              <a:t>Fiches de Déclaration Environnementale et Sanitaire disponibles, attestant de l'impact environnemental maîtrisé.</a:t>
            </a:r>
            <a:endParaRPr lang="en-US" sz="850" dirty="0"/>
          </a:p>
        </p:txBody>
      </p:sp>
      <p:sp>
        <p:nvSpPr>
          <p:cNvPr id="22" name="Text 10"/>
          <p:cNvSpPr/>
          <p:nvPr/>
        </p:nvSpPr>
        <p:spPr>
          <a:xfrm>
            <a:off x="11858863" y="2240875"/>
            <a:ext cx="1417558" cy="177165"/>
          </a:xfrm>
          <a:prstGeom prst="rect">
            <a:avLst/>
          </a:prstGeom>
          <a:noFill/>
          <a:ln/>
        </p:spPr>
        <p:txBody>
          <a:bodyPr wrap="none" lIns="0" tIns="0" rIns="0" bIns="0" rtlCol="0" anchor="t"/>
          <a:lstStyle/>
          <a:p>
            <a:pPr algn="ctr" indent="0" marL="0">
              <a:lnSpc>
                <a:spcPts val="1350"/>
              </a:lnSpc>
              <a:buNone/>
            </a:pPr>
            <a:r>
              <a:rPr lang="en-US" sz="1100" dirty="0">
                <a:solidFill>
                  <a:srgbClr val="FFFFFF"/>
                </a:solidFill>
                <a:latin typeface="Roboto Medium" pitchFamily="34" charset="0"/>
                <a:ea typeface="Roboto Medium" pitchFamily="34" charset="-122"/>
                <a:cs typeface="Roboto Medium" pitchFamily="34" charset="-120"/>
              </a:rPr>
              <a:t>Qualité de l'Air</a:t>
            </a:r>
            <a:endParaRPr lang="en-US" sz="1100" dirty="0"/>
          </a:p>
        </p:txBody>
      </p:sp>
      <p:sp>
        <p:nvSpPr>
          <p:cNvPr id="23" name="Text 11"/>
          <p:cNvSpPr/>
          <p:nvPr/>
        </p:nvSpPr>
        <p:spPr>
          <a:xfrm>
            <a:off x="10901839" y="2486025"/>
            <a:ext cx="3331726" cy="362903"/>
          </a:xfrm>
          <a:prstGeom prst="rect">
            <a:avLst/>
          </a:prstGeom>
          <a:noFill/>
          <a:ln/>
        </p:spPr>
        <p:txBody>
          <a:bodyPr wrap="square" lIns="0" tIns="0" rIns="0" bIns="0" rtlCol="0" anchor="t"/>
          <a:lstStyle/>
          <a:p>
            <a:pPr algn="ctr" indent="0" marL="0">
              <a:lnSpc>
                <a:spcPts val="1400"/>
              </a:lnSpc>
              <a:buNone/>
            </a:pPr>
            <a:r>
              <a:rPr lang="en-US" sz="850" dirty="0">
                <a:solidFill>
                  <a:srgbClr val="CFD0D8"/>
                </a:solidFill>
                <a:latin typeface="Roboto" pitchFamily="34" charset="0"/>
                <a:ea typeface="Roboto" pitchFamily="34" charset="-122"/>
                <a:cs typeface="Roboto" pitchFamily="34" charset="-120"/>
              </a:rPr>
              <a:t>Classé A+ pour les très faibles émissions de substances volatiles, contribuant à un environnement intérieur sain.</a:t>
            </a:r>
            <a:endParaRPr lang="en-US" sz="8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7566779" y="873800"/>
            <a:ext cx="4983242" cy="622816"/>
          </a:xfrm>
          <a:prstGeom prst="rect">
            <a:avLst/>
          </a:prstGeom>
          <a:noFill/>
          <a:ln/>
        </p:spPr>
        <p:txBody>
          <a:bodyPr wrap="none" lIns="0" tIns="0" rIns="0" bIns="0" rtlCol="0" anchor="t"/>
          <a:lstStyle/>
          <a:p>
            <a:pPr algn="ctr" indent="0" marL="0">
              <a:lnSpc>
                <a:spcPts val="4900"/>
              </a:lnSpc>
              <a:buNone/>
            </a:pPr>
            <a:r>
              <a:rPr lang="en-US" sz="3900" b="1" dirty="0">
                <a:solidFill>
                  <a:srgbClr val="FFA44F"/>
                </a:solidFill>
                <a:latin typeface="Roboto Medium" pitchFamily="34" charset="0"/>
                <a:ea typeface="Roboto Medium" pitchFamily="34" charset="-122"/>
                <a:cs typeface="Roboto Medium" pitchFamily="34" charset="-120"/>
              </a:rPr>
              <a:t>Quincaillerie Xeweul </a:t>
            </a:r>
            <a:endParaRPr lang="en-US" sz="3900" dirty="0"/>
          </a:p>
        </p:txBody>
      </p:sp>
      <p:sp>
        <p:nvSpPr>
          <p:cNvPr id="4" name="Text 1"/>
          <p:cNvSpPr/>
          <p:nvPr/>
        </p:nvSpPr>
        <p:spPr>
          <a:xfrm>
            <a:off x="7566779" y="1795582"/>
            <a:ext cx="4983242" cy="622816"/>
          </a:xfrm>
          <a:prstGeom prst="rect">
            <a:avLst/>
          </a:prstGeom>
          <a:noFill/>
          <a:ln/>
        </p:spPr>
        <p:txBody>
          <a:bodyPr wrap="none" lIns="0" tIns="0" rIns="0" bIns="0" rtlCol="0" anchor="t"/>
          <a:lstStyle/>
          <a:p>
            <a:pPr algn="ctr" indent="0" marL="0">
              <a:lnSpc>
                <a:spcPts val="4900"/>
              </a:lnSpc>
              <a:buNone/>
            </a:pPr>
            <a:r>
              <a:rPr lang="en-US" sz="3900" b="1" dirty="0">
                <a:solidFill>
                  <a:srgbClr val="FFA44F"/>
                </a:solidFill>
                <a:latin typeface="Roboto Medium" pitchFamily="34" charset="0"/>
                <a:ea typeface="Roboto Medium" pitchFamily="34" charset="-122"/>
                <a:cs typeface="Roboto Medium" pitchFamily="34" charset="-120"/>
              </a:rPr>
              <a:t>Fall &amp; fils </a:t>
            </a:r>
            <a:endParaRPr lang="en-US" sz="3900" dirty="0"/>
          </a:p>
        </p:txBody>
      </p:sp>
      <p:sp>
        <p:nvSpPr>
          <p:cNvPr id="5" name="Text 2"/>
          <p:cNvSpPr/>
          <p:nvPr/>
        </p:nvSpPr>
        <p:spPr>
          <a:xfrm>
            <a:off x="6183987" y="2717363"/>
            <a:ext cx="7748826" cy="1245632"/>
          </a:xfrm>
          <a:prstGeom prst="rect">
            <a:avLst/>
          </a:prstGeom>
          <a:noFill/>
          <a:ln/>
        </p:spPr>
        <p:txBody>
          <a:bodyPr wrap="square" lIns="0" tIns="0" rIns="0" bIns="0" rtlCol="0" anchor="t"/>
          <a:lstStyle/>
          <a:p>
            <a:pPr algn="ctr" indent="0" marL="0">
              <a:lnSpc>
                <a:spcPts val="4900"/>
              </a:lnSpc>
              <a:buNone/>
            </a:pPr>
            <a:r>
              <a:rPr lang="en-US" sz="3900" dirty="0">
                <a:solidFill>
                  <a:srgbClr val="FFFFFF"/>
                </a:solidFill>
                <a:latin typeface="Roboto Medium" pitchFamily="34" charset="0"/>
                <a:ea typeface="Roboto Medium" pitchFamily="34" charset="-122"/>
                <a:cs typeface="Roboto Medium" pitchFamily="34" charset="-120"/>
              </a:rPr>
              <a:t>- La Réinterprétation Céramique du Marbre Blanc Italien</a:t>
            </a:r>
            <a:endParaRPr lang="en-US" sz="3900" dirty="0"/>
          </a:p>
        </p:txBody>
      </p:sp>
      <p:sp>
        <p:nvSpPr>
          <p:cNvPr id="6" name="Text 3"/>
          <p:cNvSpPr/>
          <p:nvPr/>
        </p:nvSpPr>
        <p:spPr>
          <a:xfrm>
            <a:off x="6183987" y="4261961"/>
            <a:ext cx="7748826" cy="1594247"/>
          </a:xfrm>
          <a:prstGeom prst="rect">
            <a:avLst/>
          </a:prstGeom>
          <a:noFill/>
          <a:ln/>
        </p:spPr>
        <p:txBody>
          <a:bodyPr wrap="square" lIns="0" tIns="0" rIns="0" bIns="0" rtlCol="0" anchor="t"/>
          <a:lstStyle/>
          <a:p>
            <a:pPr algn="l" indent="0" marL="0">
              <a:lnSpc>
                <a:spcPts val="2500"/>
              </a:lnSpc>
              <a:buNone/>
            </a:pPr>
            <a:r>
              <a:rPr lang="en-US" sz="1550" b="1" dirty="0">
                <a:solidFill>
                  <a:srgbClr val="FFA44F"/>
                </a:solidFill>
                <a:latin typeface="Roboto" pitchFamily="34" charset="0"/>
                <a:ea typeface="Roboto" pitchFamily="34" charset="-122"/>
                <a:cs typeface="Roboto" pitchFamily="34" charset="-120"/>
              </a:rPr>
              <a:t>Quincaillerie Xeweul </a:t>
            </a:r>
            <a:pPr algn="l" indent="0" marL="0">
              <a:lnSpc>
                <a:spcPts val="2500"/>
              </a:lnSpc>
              <a:buNone/>
            </a:pPr>
            <a:r>
              <a:rPr lang="en-US" sz="1550" dirty="0">
                <a:solidFill>
                  <a:srgbClr val="CFD0D8"/>
                </a:solidFill>
                <a:latin typeface="Roboto" pitchFamily="34" charset="0"/>
                <a:ea typeface="Roboto" pitchFamily="34" charset="-122"/>
                <a:cs typeface="Roboto" pitchFamily="34" charset="-120"/>
              </a:rPr>
              <a:t>propose une réinterprétation en matière céramique de quatre marbres blancs italiens classiques dans une finition mate innovante aux caractéristiques techniques extraordinaires. Cette collection de Novoceram se distingue par sa surface extrêmement mate et agréable au toucher, tout en offrant une résistance exceptionnelle à l'usure, aux rayures et au glissement.</a:t>
            </a:r>
            <a:endParaRPr lang="en-US" sz="1550" dirty="0"/>
          </a:p>
        </p:txBody>
      </p:sp>
      <p:sp>
        <p:nvSpPr>
          <p:cNvPr id="7" name="Text 4"/>
          <p:cNvSpPr/>
          <p:nvPr/>
        </p:nvSpPr>
        <p:spPr>
          <a:xfrm>
            <a:off x="6183987" y="6080403"/>
            <a:ext cx="7748826" cy="1275398"/>
          </a:xfrm>
          <a:prstGeom prst="rect">
            <a:avLst/>
          </a:prstGeom>
          <a:noFill/>
          <a:ln/>
        </p:spPr>
        <p:txBody>
          <a:bodyPr wrap="square" lIns="0" tIns="0" rIns="0" bIns="0" rtlCol="0" anchor="t"/>
          <a:lstStyle/>
          <a:p>
            <a:pPr algn="l" indent="0" marL="0">
              <a:lnSpc>
                <a:spcPts val="2500"/>
              </a:lnSpc>
              <a:buNone/>
            </a:pPr>
            <a:r>
              <a:rPr lang="en-US" sz="1550" dirty="0">
                <a:solidFill>
                  <a:srgbClr val="CFD0D8"/>
                </a:solidFill>
                <a:latin typeface="Roboto" pitchFamily="34" charset="0"/>
                <a:ea typeface="Roboto" pitchFamily="34" charset="-122"/>
                <a:cs typeface="Roboto" pitchFamily="34" charset="-120"/>
              </a:rPr>
              <a:t>Cette combinaison unique permet d'utiliser les carreaux en grès cérame effet marbre </a:t>
            </a:r>
            <a:pPr algn="l" indent="0" marL="0">
              <a:lnSpc>
                <a:spcPts val="2500"/>
              </a:lnSpc>
              <a:buNone/>
            </a:pPr>
            <a:r>
              <a:rPr lang="en-US" sz="1550" b="1" dirty="0">
                <a:solidFill>
                  <a:srgbClr val="FFA44F"/>
                </a:solidFill>
                <a:latin typeface="Roboto" pitchFamily="34" charset="0"/>
                <a:ea typeface="Roboto" pitchFamily="34" charset="-122"/>
                <a:cs typeface="Roboto" pitchFamily="34" charset="-120"/>
              </a:rPr>
              <a:t>Quincaillerie Xeweul </a:t>
            </a:r>
            <a:pPr algn="l" indent="0" marL="0">
              <a:lnSpc>
                <a:spcPts val="2500"/>
              </a:lnSpc>
              <a:buNone/>
            </a:pPr>
            <a:r>
              <a:rPr lang="en-US" sz="1550" dirty="0">
                <a:solidFill>
                  <a:srgbClr val="CFD0D8"/>
                </a:solidFill>
                <a:latin typeface="Roboto" pitchFamily="34" charset="0"/>
                <a:ea typeface="Roboto" pitchFamily="34" charset="-122"/>
                <a:cs typeface="Roboto" pitchFamily="34" charset="-120"/>
              </a:rPr>
              <a:t>dans tous les contextes où sont requises des caractéristiques techniques supérieures, inaccessibles tant pour le matériau naturel que pour les reproductions céramiques en finition brillante.</a:t>
            </a:r>
            <a:endParaRPr lang="en-US" sz="15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2358509"/>
            <a:ext cx="9718953" cy="708779"/>
          </a:xfrm>
          <a:prstGeom prst="rect">
            <a:avLst/>
          </a:prstGeom>
          <a:noFill/>
          <a:ln/>
        </p:spPr>
        <p:txBody>
          <a:bodyPr wrap="none" lIns="0" tIns="0" rIns="0" bIns="0" rtlCol="0" anchor="t"/>
          <a:lstStyle/>
          <a:p>
            <a:pPr algn="l" indent="0" marL="0">
              <a:lnSpc>
                <a:spcPts val="5550"/>
              </a:lnSpc>
              <a:buNone/>
            </a:pPr>
            <a:r>
              <a:rPr lang="en-US" sz="4450" dirty="0">
                <a:solidFill>
                  <a:srgbClr val="FFFFFF"/>
                </a:solidFill>
                <a:latin typeface="Roboto Medium" pitchFamily="34" charset="0"/>
                <a:ea typeface="Roboto Medium" pitchFamily="34" charset="-122"/>
                <a:cs typeface="Roboto Medium" pitchFamily="34" charset="-120"/>
              </a:rPr>
              <a:t>Les Variétés de Marbre Réinterprétées</a:t>
            </a:r>
            <a:endParaRPr lang="en-US" sz="4450" dirty="0"/>
          </a:p>
        </p:txBody>
      </p:sp>
      <p:sp>
        <p:nvSpPr>
          <p:cNvPr id="3" name="Text 1"/>
          <p:cNvSpPr/>
          <p:nvPr/>
        </p:nvSpPr>
        <p:spPr>
          <a:xfrm>
            <a:off x="793790" y="3634264"/>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FFFFFF"/>
                </a:solidFill>
                <a:latin typeface="Roboto Medium" pitchFamily="34" charset="0"/>
                <a:ea typeface="Roboto Medium" pitchFamily="34" charset="-122"/>
                <a:cs typeface="Roboto Medium" pitchFamily="34" charset="-120"/>
              </a:rPr>
              <a:t>Statuario</a:t>
            </a:r>
            <a:endParaRPr lang="en-US" sz="2200" dirty="0"/>
          </a:p>
        </p:txBody>
      </p:sp>
      <p:sp>
        <p:nvSpPr>
          <p:cNvPr id="4" name="Text 2"/>
          <p:cNvSpPr/>
          <p:nvPr/>
        </p:nvSpPr>
        <p:spPr>
          <a:xfrm>
            <a:off x="793790" y="4215408"/>
            <a:ext cx="2845594" cy="1088708"/>
          </a:xfrm>
          <a:prstGeom prst="rect">
            <a:avLst/>
          </a:prstGeom>
          <a:noFill/>
          <a:ln/>
        </p:spPr>
        <p:txBody>
          <a:bodyPr wrap="square" lIns="0" tIns="0" rIns="0" bIns="0" rtlCol="0" anchor="t"/>
          <a:lstStyle/>
          <a:p>
            <a:pPr algn="l" indent="0" marL="0">
              <a:lnSpc>
                <a:spcPts val="2850"/>
              </a:lnSpc>
              <a:buNone/>
            </a:pPr>
            <a:r>
              <a:rPr lang="en-US" sz="1750" dirty="0">
                <a:solidFill>
                  <a:srgbClr val="CFD0D8"/>
                </a:solidFill>
                <a:latin typeface="Roboto" pitchFamily="34" charset="0"/>
                <a:ea typeface="Roboto" pitchFamily="34" charset="-122"/>
                <a:cs typeface="Roboto" pitchFamily="34" charset="-120"/>
              </a:rPr>
              <a:t>Le Statuario, avec ses veines audacieuses, incarne le luxe classique.</a:t>
            </a:r>
            <a:endParaRPr lang="en-US" sz="1750" dirty="0"/>
          </a:p>
        </p:txBody>
      </p:sp>
      <p:sp>
        <p:nvSpPr>
          <p:cNvPr id="5" name="Text 3"/>
          <p:cNvSpPr/>
          <p:nvPr/>
        </p:nvSpPr>
        <p:spPr>
          <a:xfrm>
            <a:off x="4200406" y="3634264"/>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FFFFFF"/>
                </a:solidFill>
                <a:latin typeface="Roboto Medium" pitchFamily="34" charset="0"/>
                <a:ea typeface="Roboto Medium" pitchFamily="34" charset="-122"/>
                <a:cs typeface="Roboto Medium" pitchFamily="34" charset="-120"/>
              </a:rPr>
              <a:t>Calacatta</a:t>
            </a:r>
            <a:endParaRPr lang="en-US" sz="2200" dirty="0"/>
          </a:p>
        </p:txBody>
      </p:sp>
      <p:sp>
        <p:nvSpPr>
          <p:cNvPr id="6" name="Text 4"/>
          <p:cNvSpPr/>
          <p:nvPr/>
        </p:nvSpPr>
        <p:spPr>
          <a:xfrm>
            <a:off x="4200406" y="4215408"/>
            <a:ext cx="2845594" cy="1451610"/>
          </a:xfrm>
          <a:prstGeom prst="rect">
            <a:avLst/>
          </a:prstGeom>
          <a:noFill/>
          <a:ln/>
        </p:spPr>
        <p:txBody>
          <a:bodyPr wrap="square" lIns="0" tIns="0" rIns="0" bIns="0" rtlCol="0" anchor="t"/>
          <a:lstStyle/>
          <a:p>
            <a:pPr algn="l" indent="0" marL="0">
              <a:lnSpc>
                <a:spcPts val="2850"/>
              </a:lnSpc>
              <a:buNone/>
            </a:pPr>
            <a:r>
              <a:rPr lang="en-US" sz="1750" dirty="0">
                <a:solidFill>
                  <a:srgbClr val="CFD0D8"/>
                </a:solidFill>
                <a:latin typeface="Roboto" pitchFamily="34" charset="0"/>
                <a:ea typeface="Roboto" pitchFamily="34" charset="-122"/>
                <a:cs typeface="Roboto" pitchFamily="34" charset="-120"/>
              </a:rPr>
              <a:t>Calacatta, célèbre pour son élégance, offre un fond blanc pur traversé de veines dorées.</a:t>
            </a:r>
            <a:endParaRPr lang="en-US" sz="1750" dirty="0"/>
          </a:p>
        </p:txBody>
      </p:sp>
      <p:sp>
        <p:nvSpPr>
          <p:cNvPr id="7" name="Text 5"/>
          <p:cNvSpPr/>
          <p:nvPr/>
        </p:nvSpPr>
        <p:spPr>
          <a:xfrm>
            <a:off x="7607022" y="3634264"/>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FFFFFF"/>
                </a:solidFill>
                <a:latin typeface="Roboto Medium" pitchFamily="34" charset="0"/>
                <a:ea typeface="Roboto Medium" pitchFamily="34" charset="-122"/>
                <a:cs typeface="Roboto Medium" pitchFamily="34" charset="-120"/>
              </a:rPr>
              <a:t>Carrara</a:t>
            </a:r>
            <a:endParaRPr lang="en-US" sz="2200" dirty="0"/>
          </a:p>
        </p:txBody>
      </p:sp>
      <p:sp>
        <p:nvSpPr>
          <p:cNvPr id="8" name="Text 6"/>
          <p:cNvSpPr/>
          <p:nvPr/>
        </p:nvSpPr>
        <p:spPr>
          <a:xfrm>
            <a:off x="7607022" y="4215408"/>
            <a:ext cx="2845594" cy="1088708"/>
          </a:xfrm>
          <a:prstGeom prst="rect">
            <a:avLst/>
          </a:prstGeom>
          <a:noFill/>
          <a:ln/>
        </p:spPr>
        <p:txBody>
          <a:bodyPr wrap="square" lIns="0" tIns="0" rIns="0" bIns="0" rtlCol="0" anchor="t"/>
          <a:lstStyle/>
          <a:p>
            <a:pPr algn="l" indent="0" marL="0">
              <a:lnSpc>
                <a:spcPts val="2850"/>
              </a:lnSpc>
              <a:buNone/>
            </a:pPr>
            <a:r>
              <a:rPr lang="en-US" sz="1750" dirty="0">
                <a:solidFill>
                  <a:srgbClr val="CFD0D8"/>
                </a:solidFill>
                <a:latin typeface="Roboto" pitchFamily="34" charset="0"/>
                <a:ea typeface="Roboto" pitchFamily="34" charset="-122"/>
                <a:cs typeface="Roboto" pitchFamily="34" charset="-120"/>
              </a:rPr>
              <a:t>Le Carrara, subtil et raffiné, présente des nuances douces et délicates.</a:t>
            </a:r>
            <a:endParaRPr lang="en-US" sz="1750" dirty="0"/>
          </a:p>
        </p:txBody>
      </p:sp>
      <p:sp>
        <p:nvSpPr>
          <p:cNvPr id="9" name="Text 7"/>
          <p:cNvSpPr/>
          <p:nvPr/>
        </p:nvSpPr>
        <p:spPr>
          <a:xfrm>
            <a:off x="11013638" y="3634264"/>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FFFFFF"/>
                </a:solidFill>
                <a:latin typeface="Roboto Medium" pitchFamily="34" charset="0"/>
                <a:ea typeface="Roboto Medium" pitchFamily="34" charset="-122"/>
                <a:cs typeface="Roboto Medium" pitchFamily="34" charset="-120"/>
              </a:rPr>
              <a:t>Marquina</a:t>
            </a:r>
            <a:endParaRPr lang="en-US" sz="2200" dirty="0"/>
          </a:p>
        </p:txBody>
      </p:sp>
      <p:sp>
        <p:nvSpPr>
          <p:cNvPr id="10" name="Text 8"/>
          <p:cNvSpPr/>
          <p:nvPr/>
        </p:nvSpPr>
        <p:spPr>
          <a:xfrm>
            <a:off x="11013638" y="4215408"/>
            <a:ext cx="2845594" cy="1451610"/>
          </a:xfrm>
          <a:prstGeom prst="rect">
            <a:avLst/>
          </a:prstGeom>
          <a:noFill/>
          <a:ln/>
        </p:spPr>
        <p:txBody>
          <a:bodyPr wrap="square" lIns="0" tIns="0" rIns="0" bIns="0" rtlCol="0" anchor="t"/>
          <a:lstStyle/>
          <a:p>
            <a:pPr algn="l" indent="0" marL="0">
              <a:lnSpc>
                <a:spcPts val="2850"/>
              </a:lnSpc>
              <a:buNone/>
            </a:pPr>
            <a:r>
              <a:rPr lang="en-US" sz="1750" dirty="0">
                <a:solidFill>
                  <a:srgbClr val="CFD0D8"/>
                </a:solidFill>
                <a:latin typeface="Roboto" pitchFamily="34" charset="0"/>
                <a:ea typeface="Roboto" pitchFamily="34" charset="-122"/>
                <a:cs typeface="Roboto" pitchFamily="34" charset="-120"/>
              </a:rPr>
              <a:t>Marquina, avec son noir profond et ses veines blanches, crée un contraste saisissant.</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466142"/>
          </a:xfrm>
          <a:prstGeom prst="rect">
            <a:avLst/>
          </a:prstGeom>
        </p:spPr>
      </p:pic>
      <p:sp>
        <p:nvSpPr>
          <p:cNvPr id="3" name="Text 0"/>
          <p:cNvSpPr/>
          <p:nvPr/>
        </p:nvSpPr>
        <p:spPr>
          <a:xfrm>
            <a:off x="690443" y="3009781"/>
            <a:ext cx="8453557" cy="616506"/>
          </a:xfrm>
          <a:prstGeom prst="rect">
            <a:avLst/>
          </a:prstGeom>
          <a:noFill/>
          <a:ln/>
        </p:spPr>
        <p:txBody>
          <a:bodyPr wrap="none" lIns="0" tIns="0" rIns="0" bIns="0" rtlCol="0" anchor="t"/>
          <a:lstStyle/>
          <a:p>
            <a:pPr algn="l" indent="0" marL="0">
              <a:lnSpc>
                <a:spcPts val="4850"/>
              </a:lnSpc>
              <a:buNone/>
            </a:pPr>
            <a:r>
              <a:rPr lang="en-US" sz="3850" dirty="0">
                <a:solidFill>
                  <a:srgbClr val="FFFFFF"/>
                </a:solidFill>
                <a:latin typeface="Roboto Medium" pitchFamily="34" charset="0"/>
                <a:ea typeface="Roboto Medium" pitchFamily="34" charset="-122"/>
                <a:cs typeface="Roboto Medium" pitchFamily="34" charset="-120"/>
              </a:rPr>
              <a:t>Les Variétés de Marbre Réinterprétées</a:t>
            </a:r>
            <a:endParaRPr lang="en-US" sz="3850" dirty="0"/>
          </a:p>
        </p:txBody>
      </p:sp>
      <p:sp>
        <p:nvSpPr>
          <p:cNvPr id="4" name="Shape 1"/>
          <p:cNvSpPr/>
          <p:nvPr/>
        </p:nvSpPr>
        <p:spPr>
          <a:xfrm>
            <a:off x="690443" y="3922157"/>
            <a:ext cx="6526173" cy="1783199"/>
          </a:xfrm>
          <a:prstGeom prst="roundRect">
            <a:avLst>
              <a:gd name="adj" fmla="val 4647"/>
            </a:avLst>
          </a:prstGeom>
          <a:solidFill>
            <a:srgbClr val="182567"/>
          </a:solidFill>
          <a:ln w="7620">
            <a:solidFill>
              <a:srgbClr val="313E80"/>
            </a:solidFill>
            <a:prstDash val="solid"/>
          </a:ln>
        </p:spPr>
      </p:sp>
      <p:sp>
        <p:nvSpPr>
          <p:cNvPr id="5" name="Text 2"/>
          <p:cNvSpPr/>
          <p:nvPr/>
        </p:nvSpPr>
        <p:spPr>
          <a:xfrm>
            <a:off x="895350" y="4127063"/>
            <a:ext cx="3574137" cy="308134"/>
          </a:xfrm>
          <a:prstGeom prst="rect">
            <a:avLst/>
          </a:prstGeom>
          <a:noFill/>
          <a:ln/>
        </p:spPr>
        <p:txBody>
          <a:bodyPr wrap="none" lIns="0" tIns="0" rIns="0" bIns="0" rtlCol="0" anchor="t"/>
          <a:lstStyle/>
          <a:p>
            <a:pPr algn="l" indent="0" marL="0">
              <a:lnSpc>
                <a:spcPts val="2400"/>
              </a:lnSpc>
              <a:buNone/>
            </a:pPr>
            <a:r>
              <a:rPr lang="en-US" sz="1900" b="1" dirty="0">
                <a:solidFill>
                  <a:srgbClr val="FFA44F"/>
                </a:solidFill>
                <a:latin typeface="Roboto Medium" pitchFamily="34" charset="0"/>
                <a:ea typeface="Roboto Medium" pitchFamily="34" charset="-122"/>
                <a:cs typeface="Roboto Medium" pitchFamily="34" charset="-120"/>
              </a:rPr>
              <a:t>Quincaillerie Xeweul </a:t>
            </a:r>
            <a:pPr algn="l" indent="0" marL="0">
              <a:lnSpc>
                <a:spcPts val="2400"/>
              </a:lnSpc>
              <a:buNone/>
            </a:pPr>
            <a:r>
              <a:rPr lang="en-US" sz="1900" dirty="0">
                <a:solidFill>
                  <a:srgbClr val="CFD0D8"/>
                </a:solidFill>
                <a:latin typeface="Roboto Medium" pitchFamily="34" charset="0"/>
                <a:ea typeface="Roboto Medium" pitchFamily="34" charset="-122"/>
                <a:cs typeface="Roboto Medium" pitchFamily="34" charset="-120"/>
              </a:rPr>
              <a:t>Arabescato</a:t>
            </a:r>
            <a:endParaRPr lang="en-US" sz="1900" dirty="0"/>
          </a:p>
        </p:txBody>
      </p:sp>
      <p:sp>
        <p:nvSpPr>
          <p:cNvPr id="6" name="Text 3"/>
          <p:cNvSpPr/>
          <p:nvPr/>
        </p:nvSpPr>
        <p:spPr>
          <a:xfrm>
            <a:off x="895350" y="4553545"/>
            <a:ext cx="6116360" cy="946904"/>
          </a:xfrm>
          <a:prstGeom prst="rect">
            <a:avLst/>
          </a:prstGeom>
          <a:noFill/>
          <a:ln/>
        </p:spPr>
        <p:txBody>
          <a:bodyPr wrap="square" lIns="0" tIns="0" rIns="0" bIns="0" rtlCol="0" anchor="t"/>
          <a:lstStyle/>
          <a:p>
            <a:pPr algn="l" indent="0" marL="0">
              <a:lnSpc>
                <a:spcPts val="2450"/>
              </a:lnSpc>
              <a:buNone/>
            </a:pPr>
            <a:r>
              <a:rPr lang="en-US" sz="1550" dirty="0">
                <a:solidFill>
                  <a:srgbClr val="CFD0D8"/>
                </a:solidFill>
                <a:latin typeface="Roboto" pitchFamily="34" charset="0"/>
                <a:ea typeface="Roboto" pitchFamily="34" charset="-122"/>
                <a:cs typeface="Roboto" pitchFamily="34" charset="-120"/>
              </a:rPr>
              <a:t>Inspiré du marbre italien Arabescato, reconnu pour ses veines gris foncé distinctives sur fond blanc. Cette variante apporte une élégance classique avec un caractère prononcé.</a:t>
            </a:r>
            <a:endParaRPr lang="en-US" sz="1550" dirty="0"/>
          </a:p>
        </p:txBody>
      </p:sp>
      <p:sp>
        <p:nvSpPr>
          <p:cNvPr id="7" name="Shape 4"/>
          <p:cNvSpPr/>
          <p:nvPr/>
        </p:nvSpPr>
        <p:spPr>
          <a:xfrm>
            <a:off x="7413903" y="3922157"/>
            <a:ext cx="6526173" cy="1783199"/>
          </a:xfrm>
          <a:prstGeom prst="roundRect">
            <a:avLst>
              <a:gd name="adj" fmla="val 4647"/>
            </a:avLst>
          </a:prstGeom>
          <a:solidFill>
            <a:srgbClr val="182567"/>
          </a:solidFill>
          <a:ln w="7620">
            <a:solidFill>
              <a:srgbClr val="313E80"/>
            </a:solidFill>
            <a:prstDash val="solid"/>
          </a:ln>
        </p:spPr>
      </p:sp>
      <p:sp>
        <p:nvSpPr>
          <p:cNvPr id="8" name="Text 5"/>
          <p:cNvSpPr/>
          <p:nvPr/>
        </p:nvSpPr>
        <p:spPr>
          <a:xfrm>
            <a:off x="7618809" y="4127063"/>
            <a:ext cx="3364944" cy="308134"/>
          </a:xfrm>
          <a:prstGeom prst="rect">
            <a:avLst/>
          </a:prstGeom>
          <a:noFill/>
          <a:ln/>
        </p:spPr>
        <p:txBody>
          <a:bodyPr wrap="none" lIns="0" tIns="0" rIns="0" bIns="0" rtlCol="0" anchor="t"/>
          <a:lstStyle/>
          <a:p>
            <a:pPr algn="l" indent="0" marL="0">
              <a:lnSpc>
                <a:spcPts val="2400"/>
              </a:lnSpc>
              <a:buNone/>
            </a:pPr>
            <a:r>
              <a:rPr lang="en-US" sz="1900" b="1" dirty="0">
                <a:solidFill>
                  <a:srgbClr val="FFA44F"/>
                </a:solidFill>
                <a:latin typeface="Roboto Medium" pitchFamily="34" charset="0"/>
                <a:ea typeface="Roboto Medium" pitchFamily="34" charset="-122"/>
                <a:cs typeface="Roboto Medium" pitchFamily="34" charset="-120"/>
              </a:rPr>
              <a:t>Quincaillerie Xeweul </a:t>
            </a:r>
            <a:pPr algn="l" indent="0" marL="0">
              <a:lnSpc>
                <a:spcPts val="2400"/>
              </a:lnSpc>
              <a:buNone/>
            </a:pPr>
            <a:r>
              <a:rPr lang="en-US" sz="1900" dirty="0">
                <a:solidFill>
                  <a:srgbClr val="CFD0D8"/>
                </a:solidFill>
                <a:latin typeface="Roboto Medium" pitchFamily="34" charset="0"/>
                <a:ea typeface="Roboto Medium" pitchFamily="34" charset="-122"/>
                <a:cs typeface="Roboto Medium" pitchFamily="34" charset="-120"/>
              </a:rPr>
              <a:t>Calacatta</a:t>
            </a:r>
            <a:endParaRPr lang="en-US" sz="1900" dirty="0"/>
          </a:p>
        </p:txBody>
      </p:sp>
      <p:sp>
        <p:nvSpPr>
          <p:cNvPr id="9" name="Text 6"/>
          <p:cNvSpPr/>
          <p:nvPr/>
        </p:nvSpPr>
        <p:spPr>
          <a:xfrm>
            <a:off x="7618809" y="4553545"/>
            <a:ext cx="6116360" cy="946904"/>
          </a:xfrm>
          <a:prstGeom prst="rect">
            <a:avLst/>
          </a:prstGeom>
          <a:noFill/>
          <a:ln/>
        </p:spPr>
        <p:txBody>
          <a:bodyPr wrap="square" lIns="0" tIns="0" rIns="0" bIns="0" rtlCol="0" anchor="t"/>
          <a:lstStyle/>
          <a:p>
            <a:pPr algn="l" indent="0" marL="0">
              <a:lnSpc>
                <a:spcPts val="2450"/>
              </a:lnSpc>
              <a:buNone/>
            </a:pPr>
            <a:r>
              <a:rPr lang="en-US" sz="1550" dirty="0">
                <a:solidFill>
                  <a:srgbClr val="CFD0D8"/>
                </a:solidFill>
                <a:latin typeface="Roboto" pitchFamily="34" charset="0"/>
                <a:ea typeface="Roboto" pitchFamily="34" charset="-122"/>
                <a:cs typeface="Roboto" pitchFamily="34" charset="-120"/>
              </a:rPr>
              <a:t>Réinterprétation du prestigieux marbre Calacatta, célèbre pour ses veines dorées et grises sur un fond blanc éclatant. Un choix luxueux pour les espaces raffinés.</a:t>
            </a:r>
            <a:endParaRPr lang="en-US" sz="1550" dirty="0"/>
          </a:p>
        </p:txBody>
      </p:sp>
      <p:sp>
        <p:nvSpPr>
          <p:cNvPr id="10" name="Shape 7"/>
          <p:cNvSpPr/>
          <p:nvPr/>
        </p:nvSpPr>
        <p:spPr>
          <a:xfrm>
            <a:off x="690443" y="5902643"/>
            <a:ext cx="6526173" cy="1783199"/>
          </a:xfrm>
          <a:prstGeom prst="roundRect">
            <a:avLst>
              <a:gd name="adj" fmla="val 4647"/>
            </a:avLst>
          </a:prstGeom>
          <a:solidFill>
            <a:srgbClr val="182567"/>
          </a:solidFill>
          <a:ln w="7620">
            <a:solidFill>
              <a:srgbClr val="313E80"/>
            </a:solidFill>
            <a:prstDash val="solid"/>
          </a:ln>
        </p:spPr>
      </p:sp>
      <p:sp>
        <p:nvSpPr>
          <p:cNvPr id="11" name="Text 8"/>
          <p:cNvSpPr/>
          <p:nvPr/>
        </p:nvSpPr>
        <p:spPr>
          <a:xfrm>
            <a:off x="895350" y="6107549"/>
            <a:ext cx="3800475" cy="308134"/>
          </a:xfrm>
          <a:prstGeom prst="rect">
            <a:avLst/>
          </a:prstGeom>
          <a:noFill/>
          <a:ln/>
        </p:spPr>
        <p:txBody>
          <a:bodyPr wrap="none" lIns="0" tIns="0" rIns="0" bIns="0" rtlCol="0" anchor="t"/>
          <a:lstStyle/>
          <a:p>
            <a:pPr algn="l" indent="0" marL="0">
              <a:lnSpc>
                <a:spcPts val="2400"/>
              </a:lnSpc>
              <a:buNone/>
            </a:pPr>
            <a:r>
              <a:rPr lang="en-US" sz="1900" b="1" dirty="0">
                <a:solidFill>
                  <a:srgbClr val="FFA44F"/>
                </a:solidFill>
                <a:latin typeface="Roboto Medium" pitchFamily="34" charset="0"/>
                <a:ea typeface="Roboto Medium" pitchFamily="34" charset="-122"/>
                <a:cs typeface="Roboto Medium" pitchFamily="34" charset="-120"/>
              </a:rPr>
              <a:t>Quincaillerie Xeweul </a:t>
            </a:r>
            <a:pPr algn="l" indent="0" marL="0">
              <a:lnSpc>
                <a:spcPts val="2400"/>
              </a:lnSpc>
              <a:buNone/>
            </a:pPr>
            <a:r>
              <a:rPr lang="en-US" sz="1900" dirty="0">
                <a:solidFill>
                  <a:srgbClr val="CFD0D8"/>
                </a:solidFill>
                <a:latin typeface="Roboto Medium" pitchFamily="34" charset="0"/>
                <a:ea typeface="Roboto Medium" pitchFamily="34" charset="-122"/>
                <a:cs typeface="Roboto Medium" pitchFamily="34" charset="-120"/>
              </a:rPr>
              <a:t>Michelangelo</a:t>
            </a:r>
            <a:endParaRPr lang="en-US" sz="1900" dirty="0"/>
          </a:p>
        </p:txBody>
      </p:sp>
      <p:sp>
        <p:nvSpPr>
          <p:cNvPr id="12" name="Text 9"/>
          <p:cNvSpPr/>
          <p:nvPr/>
        </p:nvSpPr>
        <p:spPr>
          <a:xfrm>
            <a:off x="895350" y="6534031"/>
            <a:ext cx="6116360" cy="946904"/>
          </a:xfrm>
          <a:prstGeom prst="rect">
            <a:avLst/>
          </a:prstGeom>
          <a:noFill/>
          <a:ln/>
        </p:spPr>
        <p:txBody>
          <a:bodyPr wrap="square" lIns="0" tIns="0" rIns="0" bIns="0" rtlCol="0" anchor="t"/>
          <a:lstStyle/>
          <a:p>
            <a:pPr algn="l" indent="0" marL="0">
              <a:lnSpc>
                <a:spcPts val="2450"/>
              </a:lnSpc>
              <a:buNone/>
            </a:pPr>
            <a:r>
              <a:rPr lang="en-US" sz="1550" dirty="0">
                <a:solidFill>
                  <a:srgbClr val="CFD0D8"/>
                </a:solidFill>
                <a:latin typeface="Roboto" pitchFamily="34" charset="0"/>
                <a:ea typeface="Roboto" pitchFamily="34" charset="-122"/>
                <a:cs typeface="Roboto" pitchFamily="34" charset="-120"/>
              </a:rPr>
              <a:t>Inspiré du marbre utilisé par le grand maître de la Renaissance, avec ses nuances subtiles et ses veines délicates qui créent une ambiance sophistiquée.</a:t>
            </a:r>
            <a:endParaRPr lang="en-US" sz="1550" dirty="0"/>
          </a:p>
        </p:txBody>
      </p:sp>
      <p:sp>
        <p:nvSpPr>
          <p:cNvPr id="13" name="Shape 10"/>
          <p:cNvSpPr/>
          <p:nvPr/>
        </p:nvSpPr>
        <p:spPr>
          <a:xfrm>
            <a:off x="7413903" y="5902643"/>
            <a:ext cx="6526173" cy="1783199"/>
          </a:xfrm>
          <a:prstGeom prst="roundRect">
            <a:avLst>
              <a:gd name="adj" fmla="val 4647"/>
            </a:avLst>
          </a:prstGeom>
          <a:solidFill>
            <a:srgbClr val="182567"/>
          </a:solidFill>
          <a:ln w="7620">
            <a:solidFill>
              <a:srgbClr val="313E80"/>
            </a:solidFill>
            <a:prstDash val="solid"/>
          </a:ln>
        </p:spPr>
      </p:sp>
      <p:sp>
        <p:nvSpPr>
          <p:cNvPr id="14" name="Text 11"/>
          <p:cNvSpPr/>
          <p:nvPr/>
        </p:nvSpPr>
        <p:spPr>
          <a:xfrm>
            <a:off x="7618809" y="6107549"/>
            <a:ext cx="3322915" cy="308134"/>
          </a:xfrm>
          <a:prstGeom prst="rect">
            <a:avLst/>
          </a:prstGeom>
          <a:noFill/>
          <a:ln/>
        </p:spPr>
        <p:txBody>
          <a:bodyPr wrap="none" lIns="0" tIns="0" rIns="0" bIns="0" rtlCol="0" anchor="t"/>
          <a:lstStyle/>
          <a:p>
            <a:pPr algn="l" indent="0" marL="0">
              <a:lnSpc>
                <a:spcPts val="2400"/>
              </a:lnSpc>
              <a:buNone/>
            </a:pPr>
            <a:r>
              <a:rPr lang="en-US" sz="1900" b="1" dirty="0">
                <a:solidFill>
                  <a:srgbClr val="FFA44F"/>
                </a:solidFill>
                <a:latin typeface="Roboto Medium" pitchFamily="34" charset="0"/>
                <a:ea typeface="Roboto Medium" pitchFamily="34" charset="-122"/>
                <a:cs typeface="Roboto Medium" pitchFamily="34" charset="-120"/>
              </a:rPr>
              <a:t>Quincaillerie Xeweul </a:t>
            </a:r>
            <a:pPr algn="l" indent="0" marL="0">
              <a:lnSpc>
                <a:spcPts val="2400"/>
              </a:lnSpc>
              <a:buNone/>
            </a:pPr>
            <a:r>
              <a:rPr lang="en-US" sz="1900" dirty="0">
                <a:solidFill>
                  <a:srgbClr val="CFD0D8"/>
                </a:solidFill>
                <a:latin typeface="Roboto Medium" pitchFamily="34" charset="0"/>
                <a:ea typeface="Roboto Medium" pitchFamily="34" charset="-122"/>
                <a:cs typeface="Roboto Medium" pitchFamily="34" charset="-120"/>
              </a:rPr>
              <a:t>Statuario</a:t>
            </a:r>
            <a:endParaRPr lang="en-US" sz="1900" dirty="0"/>
          </a:p>
        </p:txBody>
      </p:sp>
      <p:sp>
        <p:nvSpPr>
          <p:cNvPr id="15" name="Text 12"/>
          <p:cNvSpPr/>
          <p:nvPr/>
        </p:nvSpPr>
        <p:spPr>
          <a:xfrm>
            <a:off x="7618809" y="6534031"/>
            <a:ext cx="6116360" cy="946904"/>
          </a:xfrm>
          <a:prstGeom prst="rect">
            <a:avLst/>
          </a:prstGeom>
          <a:noFill/>
          <a:ln/>
        </p:spPr>
        <p:txBody>
          <a:bodyPr wrap="square" lIns="0" tIns="0" rIns="0" bIns="0" rtlCol="0" anchor="t"/>
          <a:lstStyle/>
          <a:p>
            <a:pPr algn="l" indent="0" marL="0">
              <a:lnSpc>
                <a:spcPts val="2450"/>
              </a:lnSpc>
              <a:buNone/>
            </a:pPr>
            <a:r>
              <a:rPr lang="en-US" sz="1550" dirty="0">
                <a:solidFill>
                  <a:srgbClr val="CFD0D8"/>
                </a:solidFill>
                <a:latin typeface="Roboto" pitchFamily="34" charset="0"/>
                <a:ea typeface="Roboto" pitchFamily="34" charset="-122"/>
                <a:cs typeface="Roboto" pitchFamily="34" charset="-120"/>
              </a:rPr>
              <a:t>Basé sur le marbre Statuario, prisé pour sa blancheur éclatante et ses veines grises élégantes. Parfait pour créer des espaces lumineux et intemporels.</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26135" y="750689"/>
            <a:ext cx="7664529" cy="1320879"/>
          </a:xfrm>
          <a:prstGeom prst="rect">
            <a:avLst/>
          </a:prstGeom>
          <a:noFill/>
          <a:ln/>
        </p:spPr>
        <p:txBody>
          <a:bodyPr wrap="square" lIns="0" tIns="0" rIns="0" bIns="0" rtlCol="0" anchor="t"/>
          <a:lstStyle/>
          <a:p>
            <a:pPr algn="l" indent="0" marL="0">
              <a:lnSpc>
                <a:spcPts val="5200"/>
              </a:lnSpc>
              <a:buNone/>
            </a:pPr>
            <a:r>
              <a:rPr lang="en-US" sz="4150" dirty="0">
                <a:solidFill>
                  <a:srgbClr val="FFFFFF"/>
                </a:solidFill>
                <a:latin typeface="Roboto Medium" pitchFamily="34" charset="0"/>
                <a:ea typeface="Roboto Medium" pitchFamily="34" charset="-122"/>
                <a:cs typeface="Roboto Medium" pitchFamily="34" charset="-120"/>
              </a:rPr>
              <a:t>Formats et Applications Disponibles</a:t>
            </a:r>
            <a:endParaRPr lang="en-US" sz="4150" dirty="0"/>
          </a:p>
        </p:txBody>
      </p:sp>
      <p:sp>
        <p:nvSpPr>
          <p:cNvPr id="4" name="Shape 1"/>
          <p:cNvSpPr/>
          <p:nvPr/>
        </p:nvSpPr>
        <p:spPr>
          <a:xfrm>
            <a:off x="6463903" y="2388513"/>
            <a:ext cx="22860" cy="5090398"/>
          </a:xfrm>
          <a:prstGeom prst="roundRect">
            <a:avLst>
              <a:gd name="adj" fmla="val 388338"/>
            </a:avLst>
          </a:prstGeom>
          <a:solidFill>
            <a:srgbClr val="313E80"/>
          </a:solidFill>
          <a:ln/>
        </p:spPr>
      </p:sp>
      <p:sp>
        <p:nvSpPr>
          <p:cNvPr id="5" name="Shape 2"/>
          <p:cNvSpPr/>
          <p:nvPr/>
        </p:nvSpPr>
        <p:spPr>
          <a:xfrm>
            <a:off x="6678811" y="2852618"/>
            <a:ext cx="634008" cy="22860"/>
          </a:xfrm>
          <a:prstGeom prst="roundRect">
            <a:avLst>
              <a:gd name="adj" fmla="val 388338"/>
            </a:avLst>
          </a:prstGeom>
          <a:solidFill>
            <a:srgbClr val="313E80"/>
          </a:solidFill>
          <a:ln/>
        </p:spPr>
      </p:sp>
      <p:sp>
        <p:nvSpPr>
          <p:cNvPr id="6" name="Shape 3"/>
          <p:cNvSpPr/>
          <p:nvPr/>
        </p:nvSpPr>
        <p:spPr>
          <a:xfrm>
            <a:off x="6226135" y="2626281"/>
            <a:ext cx="475536" cy="475536"/>
          </a:xfrm>
          <a:prstGeom prst="roundRect">
            <a:avLst>
              <a:gd name="adj" fmla="val 18668"/>
            </a:avLst>
          </a:prstGeom>
          <a:solidFill>
            <a:srgbClr val="182567"/>
          </a:solidFill>
          <a:ln w="7620">
            <a:solidFill>
              <a:srgbClr val="313E80"/>
            </a:solidFill>
            <a:prstDash val="solid"/>
          </a:ln>
        </p:spPr>
      </p:sp>
      <p:pic>
        <p:nvPicPr>
          <p:cNvPr id="7" name="Image 1" descr="preencoded.png">    </p:cNvPr>
          <p:cNvPicPr>
            <a:picLocks noChangeAspect="1"/>
          </p:cNvPicPr>
          <p:nvPr/>
        </p:nvPicPr>
        <p:blipFill>
          <a:blip r:embed="rId2"/>
          <a:stretch>
            <a:fillRect/>
          </a:stretch>
        </p:blipFill>
        <p:spPr>
          <a:xfrm>
            <a:off x="6305431" y="2665928"/>
            <a:ext cx="316944" cy="396240"/>
          </a:xfrm>
          <a:prstGeom prst="rect">
            <a:avLst/>
          </a:prstGeom>
        </p:spPr>
      </p:pic>
      <p:sp>
        <p:nvSpPr>
          <p:cNvPr id="8" name="Text 4"/>
          <p:cNvSpPr/>
          <p:nvPr/>
        </p:nvSpPr>
        <p:spPr>
          <a:xfrm>
            <a:off x="7520702" y="2599849"/>
            <a:ext cx="2641997" cy="330160"/>
          </a:xfrm>
          <a:prstGeom prst="rect">
            <a:avLst/>
          </a:prstGeom>
          <a:noFill/>
          <a:ln/>
        </p:spPr>
        <p:txBody>
          <a:bodyPr wrap="none" lIns="0" tIns="0" rIns="0" bIns="0" rtlCol="0" anchor="t"/>
          <a:lstStyle/>
          <a:p>
            <a:pPr algn="l" indent="0" marL="0">
              <a:lnSpc>
                <a:spcPts val="2600"/>
              </a:lnSpc>
              <a:buNone/>
            </a:pPr>
            <a:r>
              <a:rPr lang="en-US" sz="2050" dirty="0">
                <a:solidFill>
                  <a:srgbClr val="CFD0D8"/>
                </a:solidFill>
                <a:latin typeface="Roboto Medium" pitchFamily="34" charset="0"/>
                <a:ea typeface="Roboto Medium" pitchFamily="34" charset="-122"/>
                <a:cs typeface="Roboto Medium" pitchFamily="34" charset="-120"/>
              </a:rPr>
              <a:t>Grès Cérame</a:t>
            </a:r>
            <a:endParaRPr lang="en-US" sz="2050" dirty="0"/>
          </a:p>
        </p:txBody>
      </p:sp>
      <p:sp>
        <p:nvSpPr>
          <p:cNvPr id="9" name="Text 5"/>
          <p:cNvSpPr/>
          <p:nvPr/>
        </p:nvSpPr>
        <p:spPr>
          <a:xfrm>
            <a:off x="7520702" y="3056811"/>
            <a:ext cx="6369963" cy="676275"/>
          </a:xfrm>
          <a:prstGeom prst="rect">
            <a:avLst/>
          </a:prstGeom>
          <a:noFill/>
          <a:ln/>
        </p:spPr>
        <p:txBody>
          <a:bodyPr wrap="square" lIns="0" tIns="0" rIns="0" bIns="0" rtlCol="0" anchor="t"/>
          <a:lstStyle/>
          <a:p>
            <a:pPr algn="l" indent="0" marL="0">
              <a:lnSpc>
                <a:spcPts val="2650"/>
              </a:lnSpc>
              <a:buNone/>
            </a:pPr>
            <a:r>
              <a:rPr lang="en-US" sz="1650" dirty="0">
                <a:solidFill>
                  <a:srgbClr val="CFD0D8"/>
                </a:solidFill>
                <a:latin typeface="Roboto" pitchFamily="34" charset="0"/>
                <a:ea typeface="Roboto" pitchFamily="34" charset="-122"/>
                <a:cs typeface="Roboto" pitchFamily="34" charset="-120"/>
              </a:rPr>
              <a:t>Formats disponibles: 60x120 cm, 80x80 cm, 40x80 cm. Épaisseur de 9,0 mm, coloré dans la masse pour une durabilité maximale.</a:t>
            </a:r>
            <a:endParaRPr lang="en-US" sz="1650" dirty="0"/>
          </a:p>
        </p:txBody>
      </p:sp>
      <p:sp>
        <p:nvSpPr>
          <p:cNvPr id="10" name="Shape 6"/>
          <p:cNvSpPr/>
          <p:nvPr/>
        </p:nvSpPr>
        <p:spPr>
          <a:xfrm>
            <a:off x="6678811" y="4619863"/>
            <a:ext cx="634008" cy="22860"/>
          </a:xfrm>
          <a:prstGeom prst="roundRect">
            <a:avLst>
              <a:gd name="adj" fmla="val 388338"/>
            </a:avLst>
          </a:prstGeom>
          <a:solidFill>
            <a:srgbClr val="313E80"/>
          </a:solidFill>
          <a:ln/>
        </p:spPr>
      </p:sp>
      <p:sp>
        <p:nvSpPr>
          <p:cNvPr id="11" name="Shape 7"/>
          <p:cNvSpPr/>
          <p:nvPr/>
        </p:nvSpPr>
        <p:spPr>
          <a:xfrm>
            <a:off x="6226135" y="4393525"/>
            <a:ext cx="475536" cy="475536"/>
          </a:xfrm>
          <a:prstGeom prst="roundRect">
            <a:avLst>
              <a:gd name="adj" fmla="val 18668"/>
            </a:avLst>
          </a:prstGeom>
          <a:solidFill>
            <a:srgbClr val="182567"/>
          </a:solidFill>
          <a:ln w="7620">
            <a:solidFill>
              <a:srgbClr val="313E80"/>
            </a:solidFill>
            <a:prstDash val="solid"/>
          </a:ln>
        </p:spPr>
      </p:sp>
      <p:pic>
        <p:nvPicPr>
          <p:cNvPr id="12" name="Image 2" descr="preencoded.png">    </p:cNvPr>
          <p:cNvPicPr>
            <a:picLocks noChangeAspect="1"/>
          </p:cNvPicPr>
          <p:nvPr/>
        </p:nvPicPr>
        <p:blipFill>
          <a:blip r:embed="rId3"/>
          <a:stretch>
            <a:fillRect/>
          </a:stretch>
        </p:blipFill>
        <p:spPr>
          <a:xfrm>
            <a:off x="6305431" y="4433173"/>
            <a:ext cx="316944" cy="396240"/>
          </a:xfrm>
          <a:prstGeom prst="rect">
            <a:avLst/>
          </a:prstGeom>
        </p:spPr>
      </p:pic>
      <p:sp>
        <p:nvSpPr>
          <p:cNvPr id="13" name="Text 8"/>
          <p:cNvSpPr/>
          <p:nvPr/>
        </p:nvSpPr>
        <p:spPr>
          <a:xfrm>
            <a:off x="7520702" y="4367093"/>
            <a:ext cx="3386257" cy="330160"/>
          </a:xfrm>
          <a:prstGeom prst="rect">
            <a:avLst/>
          </a:prstGeom>
          <a:noFill/>
          <a:ln/>
        </p:spPr>
        <p:txBody>
          <a:bodyPr wrap="none" lIns="0" tIns="0" rIns="0" bIns="0" rtlCol="0" anchor="t"/>
          <a:lstStyle/>
          <a:p>
            <a:pPr algn="l" indent="0" marL="0">
              <a:lnSpc>
                <a:spcPts val="2600"/>
              </a:lnSpc>
              <a:buNone/>
            </a:pPr>
            <a:r>
              <a:rPr lang="en-US" sz="2050" dirty="0">
                <a:solidFill>
                  <a:srgbClr val="CFD0D8"/>
                </a:solidFill>
                <a:latin typeface="Roboto Medium" pitchFamily="34" charset="0"/>
                <a:ea typeface="Roboto Medium" pitchFamily="34" charset="-122"/>
                <a:cs typeface="Roboto Medium" pitchFamily="34" charset="-120"/>
              </a:rPr>
              <a:t>Revêtement en Pâte Blanche</a:t>
            </a:r>
            <a:endParaRPr lang="en-US" sz="2050" dirty="0"/>
          </a:p>
        </p:txBody>
      </p:sp>
      <p:sp>
        <p:nvSpPr>
          <p:cNvPr id="14" name="Text 9"/>
          <p:cNvSpPr/>
          <p:nvPr/>
        </p:nvSpPr>
        <p:spPr>
          <a:xfrm>
            <a:off x="7520702" y="4824055"/>
            <a:ext cx="6369963" cy="676275"/>
          </a:xfrm>
          <a:prstGeom prst="rect">
            <a:avLst/>
          </a:prstGeom>
          <a:noFill/>
          <a:ln/>
        </p:spPr>
        <p:txBody>
          <a:bodyPr wrap="square" lIns="0" tIns="0" rIns="0" bIns="0" rtlCol="0" anchor="t"/>
          <a:lstStyle/>
          <a:p>
            <a:pPr algn="l" indent="0" marL="0">
              <a:lnSpc>
                <a:spcPts val="2650"/>
              </a:lnSpc>
              <a:buNone/>
            </a:pPr>
            <a:r>
              <a:rPr lang="en-US" sz="1650" dirty="0">
                <a:solidFill>
                  <a:srgbClr val="CFD0D8"/>
                </a:solidFill>
                <a:latin typeface="Roboto" pitchFamily="34" charset="0"/>
                <a:ea typeface="Roboto" pitchFamily="34" charset="-122"/>
                <a:cs typeface="Roboto" pitchFamily="34" charset="-120"/>
              </a:rPr>
              <a:t>Format 40x80 cm avec une épaisseur de 8,5 mm, idéal pour les applications murales intérieures.</a:t>
            </a:r>
            <a:endParaRPr lang="en-US" sz="1650" dirty="0"/>
          </a:p>
        </p:txBody>
      </p:sp>
      <p:sp>
        <p:nvSpPr>
          <p:cNvPr id="15" name="Shape 10"/>
          <p:cNvSpPr/>
          <p:nvPr/>
        </p:nvSpPr>
        <p:spPr>
          <a:xfrm>
            <a:off x="6678811" y="6387108"/>
            <a:ext cx="634008" cy="22860"/>
          </a:xfrm>
          <a:prstGeom prst="roundRect">
            <a:avLst>
              <a:gd name="adj" fmla="val 388338"/>
            </a:avLst>
          </a:prstGeom>
          <a:solidFill>
            <a:srgbClr val="313E80"/>
          </a:solidFill>
          <a:ln/>
        </p:spPr>
      </p:sp>
      <p:sp>
        <p:nvSpPr>
          <p:cNvPr id="16" name="Shape 11"/>
          <p:cNvSpPr/>
          <p:nvPr/>
        </p:nvSpPr>
        <p:spPr>
          <a:xfrm>
            <a:off x="6226135" y="6160770"/>
            <a:ext cx="475536" cy="475536"/>
          </a:xfrm>
          <a:prstGeom prst="roundRect">
            <a:avLst>
              <a:gd name="adj" fmla="val 18668"/>
            </a:avLst>
          </a:prstGeom>
          <a:solidFill>
            <a:srgbClr val="182567"/>
          </a:solidFill>
          <a:ln w="7620">
            <a:solidFill>
              <a:srgbClr val="313E80"/>
            </a:solidFill>
            <a:prstDash val="solid"/>
          </a:ln>
        </p:spPr>
      </p:sp>
      <p:pic>
        <p:nvPicPr>
          <p:cNvPr id="17" name="Image 3" descr="preencoded.png">    </p:cNvPr>
          <p:cNvPicPr>
            <a:picLocks noChangeAspect="1"/>
          </p:cNvPicPr>
          <p:nvPr/>
        </p:nvPicPr>
        <p:blipFill>
          <a:blip r:embed="rId4"/>
          <a:stretch>
            <a:fillRect/>
          </a:stretch>
        </p:blipFill>
        <p:spPr>
          <a:xfrm>
            <a:off x="6305431" y="6200418"/>
            <a:ext cx="316944" cy="396240"/>
          </a:xfrm>
          <a:prstGeom prst="rect">
            <a:avLst/>
          </a:prstGeom>
        </p:spPr>
      </p:pic>
      <p:sp>
        <p:nvSpPr>
          <p:cNvPr id="18" name="Text 12"/>
          <p:cNvSpPr/>
          <p:nvPr/>
        </p:nvSpPr>
        <p:spPr>
          <a:xfrm>
            <a:off x="7520702" y="6134338"/>
            <a:ext cx="2641997" cy="330160"/>
          </a:xfrm>
          <a:prstGeom prst="rect">
            <a:avLst/>
          </a:prstGeom>
          <a:noFill/>
          <a:ln/>
        </p:spPr>
        <p:txBody>
          <a:bodyPr wrap="none" lIns="0" tIns="0" rIns="0" bIns="0" rtlCol="0" anchor="t"/>
          <a:lstStyle/>
          <a:p>
            <a:pPr algn="l" indent="0" marL="0">
              <a:lnSpc>
                <a:spcPts val="2600"/>
              </a:lnSpc>
              <a:buNone/>
            </a:pPr>
            <a:r>
              <a:rPr lang="en-US" sz="2050" dirty="0">
                <a:solidFill>
                  <a:srgbClr val="CFD0D8"/>
                </a:solidFill>
                <a:latin typeface="Roboto Medium" pitchFamily="34" charset="0"/>
                <a:ea typeface="Roboto Medium" pitchFamily="34" charset="-122"/>
                <a:cs typeface="Roboto Medium" pitchFamily="34" charset="-120"/>
              </a:rPr>
              <a:t>Mosaïques et Décors</a:t>
            </a:r>
            <a:endParaRPr lang="en-US" sz="2050" dirty="0"/>
          </a:p>
        </p:txBody>
      </p:sp>
      <p:sp>
        <p:nvSpPr>
          <p:cNvPr id="19" name="Text 13"/>
          <p:cNvSpPr/>
          <p:nvPr/>
        </p:nvSpPr>
        <p:spPr>
          <a:xfrm>
            <a:off x="7520702" y="6591300"/>
            <a:ext cx="6369963" cy="676275"/>
          </a:xfrm>
          <a:prstGeom prst="rect">
            <a:avLst/>
          </a:prstGeom>
          <a:noFill/>
          <a:ln/>
        </p:spPr>
        <p:txBody>
          <a:bodyPr wrap="square" lIns="0" tIns="0" rIns="0" bIns="0" rtlCol="0" anchor="t"/>
          <a:lstStyle/>
          <a:p>
            <a:pPr algn="l" indent="0" marL="0">
              <a:lnSpc>
                <a:spcPts val="2650"/>
              </a:lnSpc>
              <a:buNone/>
            </a:pPr>
            <a:r>
              <a:rPr lang="en-US" sz="1650" dirty="0">
                <a:solidFill>
                  <a:srgbClr val="CFD0D8"/>
                </a:solidFill>
                <a:latin typeface="Roboto" pitchFamily="34" charset="0"/>
                <a:ea typeface="Roboto" pitchFamily="34" charset="-122"/>
                <a:cs typeface="Roboto" pitchFamily="34" charset="-120"/>
              </a:rPr>
              <a:t>Mosaïque 5x5 cm (30x30), Mosaïque Dek (28x35), et plinthes 8x80 cm pour des finitions parfaites.</a:t>
            </a:r>
            <a:endParaRPr lang="en-US" sz="16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56642" y="594479"/>
            <a:ext cx="8482727" cy="675680"/>
          </a:xfrm>
          <a:prstGeom prst="rect">
            <a:avLst/>
          </a:prstGeom>
          <a:noFill/>
          <a:ln/>
        </p:spPr>
        <p:txBody>
          <a:bodyPr wrap="none" lIns="0" tIns="0" rIns="0" bIns="0" rtlCol="0" anchor="t"/>
          <a:lstStyle/>
          <a:p>
            <a:pPr algn="l" indent="0" marL="0">
              <a:lnSpc>
                <a:spcPts val="5300"/>
              </a:lnSpc>
              <a:buNone/>
            </a:pPr>
            <a:r>
              <a:rPr lang="en-US" sz="4250" dirty="0">
                <a:solidFill>
                  <a:srgbClr val="FFA44F"/>
                </a:solidFill>
                <a:latin typeface="Roboto Medium" pitchFamily="34" charset="0"/>
                <a:ea typeface="Roboto Medium" pitchFamily="34" charset="-122"/>
                <a:cs typeface="Roboto Medium" pitchFamily="34" charset="-120"/>
              </a:rPr>
              <a:t>Décors Complémentaires Parallaxe</a:t>
            </a:r>
            <a:endParaRPr lang="en-US" sz="4250" dirty="0"/>
          </a:p>
        </p:txBody>
      </p:sp>
      <p:pic>
        <p:nvPicPr>
          <p:cNvPr id="3" name="Image 0" descr="preencoded.png">    </p:cNvPr>
          <p:cNvPicPr>
            <a:picLocks noChangeAspect="1"/>
          </p:cNvPicPr>
          <p:nvPr/>
        </p:nvPicPr>
        <p:blipFill>
          <a:blip r:embed="rId1"/>
          <a:stretch>
            <a:fillRect/>
          </a:stretch>
        </p:blipFill>
        <p:spPr>
          <a:xfrm>
            <a:off x="764262" y="1842016"/>
            <a:ext cx="4251960" cy="4251960"/>
          </a:xfrm>
          <a:prstGeom prst="rect">
            <a:avLst/>
          </a:prstGeom>
        </p:spPr>
      </p:pic>
      <p:pic>
        <p:nvPicPr>
          <p:cNvPr id="4" name="Image 1" descr="preencoded.png">    </p:cNvPr>
          <p:cNvPicPr>
            <a:picLocks noChangeAspect="1"/>
          </p:cNvPicPr>
          <p:nvPr/>
        </p:nvPicPr>
        <p:blipFill>
          <a:blip r:embed="rId2"/>
          <a:stretch>
            <a:fillRect/>
          </a:stretch>
        </p:blipFill>
        <p:spPr>
          <a:xfrm>
            <a:off x="5189101" y="1842016"/>
            <a:ext cx="4252079" cy="4252079"/>
          </a:xfrm>
          <a:prstGeom prst="rect">
            <a:avLst/>
          </a:prstGeom>
        </p:spPr>
      </p:pic>
      <p:pic>
        <p:nvPicPr>
          <p:cNvPr id="5" name="Image 2" descr="preencoded.png">    </p:cNvPr>
          <p:cNvPicPr>
            <a:picLocks noChangeAspect="1"/>
          </p:cNvPicPr>
          <p:nvPr/>
        </p:nvPicPr>
        <p:blipFill>
          <a:blip r:embed="rId3"/>
          <a:stretch>
            <a:fillRect/>
          </a:stretch>
        </p:blipFill>
        <p:spPr>
          <a:xfrm>
            <a:off x="9614059" y="1842016"/>
            <a:ext cx="4252079" cy="4252079"/>
          </a:xfrm>
          <a:prstGeom prst="rect">
            <a:avLst/>
          </a:prstGeom>
        </p:spPr>
      </p:pic>
      <p:sp>
        <p:nvSpPr>
          <p:cNvPr id="6" name="Text 1"/>
          <p:cNvSpPr/>
          <p:nvPr/>
        </p:nvSpPr>
        <p:spPr>
          <a:xfrm>
            <a:off x="756642" y="6476762"/>
            <a:ext cx="13117116" cy="1383506"/>
          </a:xfrm>
          <a:prstGeom prst="rect">
            <a:avLst/>
          </a:prstGeom>
          <a:noFill/>
          <a:ln/>
        </p:spPr>
        <p:txBody>
          <a:bodyPr wrap="square" lIns="0" tIns="0" rIns="0" bIns="0" rtlCol="0" anchor="t"/>
          <a:lstStyle/>
          <a:p>
            <a:pPr algn="l" indent="0" marL="0">
              <a:lnSpc>
                <a:spcPts val="2700"/>
              </a:lnSpc>
              <a:buNone/>
            </a:pPr>
            <a:r>
              <a:rPr lang="en-US" sz="1700" dirty="0">
                <a:solidFill>
                  <a:srgbClr val="CFD0D8"/>
                </a:solidFill>
                <a:latin typeface="Roboto" pitchFamily="34" charset="0"/>
                <a:ea typeface="Roboto" pitchFamily="34" charset="-122"/>
                <a:cs typeface="Roboto" pitchFamily="34" charset="-120"/>
              </a:rPr>
              <a:t>La collection</a:t>
            </a:r>
            <a:pPr algn="l" indent="0" marL="0">
              <a:lnSpc>
                <a:spcPts val="2700"/>
              </a:lnSpc>
              <a:buNone/>
            </a:pPr>
            <a:r>
              <a:rPr lang="en-US" sz="1700" b="1" dirty="0">
                <a:solidFill>
                  <a:srgbClr val="CFD0D8"/>
                </a:solidFill>
                <a:latin typeface="Roboto" pitchFamily="34" charset="0"/>
                <a:ea typeface="Roboto" pitchFamily="34" charset="-122"/>
                <a:cs typeface="Roboto" pitchFamily="34" charset="-120"/>
              </a:rPr>
              <a:t> </a:t>
            </a:r>
            <a:pPr algn="l" indent="0" marL="0">
              <a:lnSpc>
                <a:spcPts val="2700"/>
              </a:lnSpc>
              <a:buNone/>
            </a:pPr>
            <a:r>
              <a:rPr lang="en-US" sz="1700" b="1" dirty="0">
                <a:solidFill>
                  <a:srgbClr val="FFA44F"/>
                </a:solidFill>
                <a:latin typeface="Roboto" pitchFamily="34" charset="0"/>
                <a:ea typeface="Roboto" pitchFamily="34" charset="-122"/>
                <a:cs typeface="Roboto" pitchFamily="34" charset="-120"/>
              </a:rPr>
              <a:t>Quincaillerie Xeweul</a:t>
            </a:r>
            <a:pPr algn="l" indent="0" marL="0">
              <a:lnSpc>
                <a:spcPts val="2700"/>
              </a:lnSpc>
              <a:buNone/>
            </a:pPr>
            <a:r>
              <a:rPr lang="en-US" sz="1700" dirty="0">
                <a:solidFill>
                  <a:srgbClr val="CFD0D8"/>
                </a:solidFill>
                <a:latin typeface="Roboto" pitchFamily="34" charset="0"/>
                <a:ea typeface="Roboto" pitchFamily="34" charset="-122"/>
                <a:cs typeface="Roboto" pitchFamily="34" charset="-120"/>
              </a:rPr>
              <a:t>  est complétée par la série Parallaxe, offrant des décors muraux en pâte blanche au format 40x80 cm. Disponible en trois variantes distinctives: Parallaxe Emperador avec ses tons chaleureux bruns, Parallaxe Alicante aux motifs délicats, et Parallaxe Real avec ses veines sophistiquées. Ces décors permettent de créer des combinaisons harmonieuses avec les carreaux Adage pour des intérieurs personnalisés.</a:t>
            </a:r>
            <a:endParaRPr lang="en-US" sz="1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529471" y="417790"/>
            <a:ext cx="6931104" cy="472797"/>
          </a:xfrm>
          <a:prstGeom prst="rect">
            <a:avLst/>
          </a:prstGeom>
          <a:noFill/>
          <a:ln/>
        </p:spPr>
        <p:txBody>
          <a:bodyPr wrap="none" lIns="0" tIns="0" rIns="0" bIns="0" rtlCol="0" anchor="t"/>
          <a:lstStyle/>
          <a:p>
            <a:pPr algn="l" indent="0" marL="0">
              <a:lnSpc>
                <a:spcPts val="3700"/>
              </a:lnSpc>
              <a:buNone/>
            </a:pPr>
            <a:r>
              <a:rPr lang="en-US" sz="2950" dirty="0">
                <a:solidFill>
                  <a:srgbClr val="FFFFFF"/>
                </a:solidFill>
                <a:latin typeface="Roboto Medium" pitchFamily="34" charset="0"/>
                <a:ea typeface="Roboto Medium" pitchFamily="34" charset="-122"/>
                <a:cs typeface="Roboto Medium" pitchFamily="34" charset="-120"/>
              </a:rPr>
              <a:t>Caractéristiques Techniques Supérieures</a:t>
            </a:r>
            <a:endParaRPr lang="en-US" sz="2950" dirty="0"/>
          </a:p>
        </p:txBody>
      </p:sp>
      <p:sp>
        <p:nvSpPr>
          <p:cNvPr id="4" name="Text 1"/>
          <p:cNvSpPr/>
          <p:nvPr/>
        </p:nvSpPr>
        <p:spPr>
          <a:xfrm>
            <a:off x="529471" y="1193125"/>
            <a:ext cx="8085058" cy="499229"/>
          </a:xfrm>
          <a:prstGeom prst="rect">
            <a:avLst/>
          </a:prstGeom>
          <a:noFill/>
          <a:ln/>
        </p:spPr>
        <p:txBody>
          <a:bodyPr wrap="none" lIns="0" tIns="0" rIns="0" bIns="0" rtlCol="0" anchor="t"/>
          <a:lstStyle/>
          <a:p>
            <a:pPr algn="ctr" indent="0" marL="0">
              <a:lnSpc>
                <a:spcPts val="3900"/>
              </a:lnSpc>
              <a:buNone/>
            </a:pPr>
            <a:r>
              <a:rPr lang="en-US" sz="3900" dirty="0">
                <a:solidFill>
                  <a:srgbClr val="CFD0D8"/>
                </a:solidFill>
                <a:latin typeface="Roboto Medium" pitchFamily="34" charset="0"/>
                <a:ea typeface="Roboto Medium" pitchFamily="34" charset="-122"/>
                <a:cs typeface="Roboto Medium" pitchFamily="34" charset="-120"/>
              </a:rPr>
              <a:t>R9</a:t>
            </a:r>
            <a:endParaRPr lang="en-US" sz="3900" dirty="0"/>
          </a:p>
        </p:txBody>
      </p:sp>
      <p:sp>
        <p:nvSpPr>
          <p:cNvPr id="5" name="Text 2"/>
          <p:cNvSpPr/>
          <p:nvPr/>
        </p:nvSpPr>
        <p:spPr>
          <a:xfrm>
            <a:off x="3626287" y="1881426"/>
            <a:ext cx="1891308" cy="236458"/>
          </a:xfrm>
          <a:prstGeom prst="rect">
            <a:avLst/>
          </a:prstGeom>
          <a:noFill/>
          <a:ln/>
        </p:spPr>
        <p:txBody>
          <a:bodyPr wrap="none" lIns="0" tIns="0" rIns="0" bIns="0" rtlCol="0" anchor="t"/>
          <a:lstStyle/>
          <a:p>
            <a:pPr algn="ctr" indent="0" marL="0">
              <a:lnSpc>
                <a:spcPts val="1850"/>
              </a:lnSpc>
              <a:buNone/>
            </a:pPr>
            <a:r>
              <a:rPr lang="en-US" sz="1450" dirty="0">
                <a:solidFill>
                  <a:srgbClr val="CFD0D8"/>
                </a:solidFill>
                <a:latin typeface="Roboto Medium" pitchFamily="34" charset="0"/>
                <a:ea typeface="Roboto Medium" pitchFamily="34" charset="-122"/>
                <a:cs typeface="Roboto Medium" pitchFamily="34" charset="-120"/>
              </a:rPr>
              <a:t>Antidérapant</a:t>
            </a:r>
            <a:endParaRPr lang="en-US" sz="1450" dirty="0"/>
          </a:p>
        </p:txBody>
      </p:sp>
      <p:sp>
        <p:nvSpPr>
          <p:cNvPr id="6" name="Text 3"/>
          <p:cNvSpPr/>
          <p:nvPr/>
        </p:nvSpPr>
        <p:spPr>
          <a:xfrm>
            <a:off x="529471" y="2208609"/>
            <a:ext cx="8085058" cy="242054"/>
          </a:xfrm>
          <a:prstGeom prst="rect">
            <a:avLst/>
          </a:prstGeom>
          <a:noFill/>
          <a:ln/>
        </p:spPr>
        <p:txBody>
          <a:bodyPr wrap="none" lIns="0" tIns="0" rIns="0" bIns="0" rtlCol="0" anchor="t"/>
          <a:lstStyle/>
          <a:p>
            <a:pPr algn="ctr" indent="0" marL="0">
              <a:lnSpc>
                <a:spcPts val="1900"/>
              </a:lnSpc>
              <a:buNone/>
            </a:pPr>
            <a:r>
              <a:rPr lang="en-US" sz="1150" dirty="0">
                <a:solidFill>
                  <a:srgbClr val="CFD0D8"/>
                </a:solidFill>
                <a:latin typeface="Roboto" pitchFamily="34" charset="0"/>
                <a:ea typeface="Roboto" pitchFamily="34" charset="-122"/>
                <a:cs typeface="Roboto" pitchFamily="34" charset="-120"/>
              </a:rPr>
              <a:t>Classification DIN 51130 pour la résistance au glissement</a:t>
            </a:r>
            <a:endParaRPr lang="en-US" sz="1150" dirty="0"/>
          </a:p>
        </p:txBody>
      </p:sp>
      <p:sp>
        <p:nvSpPr>
          <p:cNvPr id="7" name="Text 4"/>
          <p:cNvSpPr/>
          <p:nvPr/>
        </p:nvSpPr>
        <p:spPr>
          <a:xfrm>
            <a:off x="529471" y="2980134"/>
            <a:ext cx="8085058" cy="499229"/>
          </a:xfrm>
          <a:prstGeom prst="rect">
            <a:avLst/>
          </a:prstGeom>
          <a:noFill/>
          <a:ln/>
        </p:spPr>
        <p:txBody>
          <a:bodyPr wrap="none" lIns="0" tIns="0" rIns="0" bIns="0" rtlCol="0" anchor="t"/>
          <a:lstStyle/>
          <a:p>
            <a:pPr algn="ctr" indent="0" marL="0">
              <a:lnSpc>
                <a:spcPts val="3900"/>
              </a:lnSpc>
              <a:buNone/>
            </a:pPr>
            <a:r>
              <a:rPr lang="en-US" sz="3900" dirty="0">
                <a:solidFill>
                  <a:srgbClr val="CFD0D8"/>
                </a:solidFill>
                <a:latin typeface="Roboto Medium" pitchFamily="34" charset="0"/>
                <a:ea typeface="Roboto Medium" pitchFamily="34" charset="-122"/>
                <a:cs typeface="Roboto Medium" pitchFamily="34" charset="-120"/>
              </a:rPr>
              <a:t>A</a:t>
            </a:r>
            <a:endParaRPr lang="en-US" sz="3900" dirty="0"/>
          </a:p>
        </p:txBody>
      </p:sp>
      <p:sp>
        <p:nvSpPr>
          <p:cNvPr id="8" name="Text 5"/>
          <p:cNvSpPr/>
          <p:nvPr/>
        </p:nvSpPr>
        <p:spPr>
          <a:xfrm>
            <a:off x="3626287" y="3668435"/>
            <a:ext cx="1891308" cy="236458"/>
          </a:xfrm>
          <a:prstGeom prst="rect">
            <a:avLst/>
          </a:prstGeom>
          <a:noFill/>
          <a:ln/>
        </p:spPr>
        <p:txBody>
          <a:bodyPr wrap="none" lIns="0" tIns="0" rIns="0" bIns="0" rtlCol="0" anchor="t"/>
          <a:lstStyle/>
          <a:p>
            <a:pPr algn="ctr" indent="0" marL="0">
              <a:lnSpc>
                <a:spcPts val="1850"/>
              </a:lnSpc>
              <a:buNone/>
            </a:pPr>
            <a:r>
              <a:rPr lang="en-US" sz="1450" dirty="0">
                <a:solidFill>
                  <a:srgbClr val="CFD0D8"/>
                </a:solidFill>
                <a:latin typeface="Roboto Medium" pitchFamily="34" charset="0"/>
                <a:ea typeface="Roboto Medium" pitchFamily="34" charset="-122"/>
                <a:cs typeface="Roboto Medium" pitchFamily="34" charset="-120"/>
              </a:rPr>
              <a:t>Sécurité</a:t>
            </a:r>
            <a:endParaRPr lang="en-US" sz="1450" dirty="0"/>
          </a:p>
        </p:txBody>
      </p:sp>
      <p:sp>
        <p:nvSpPr>
          <p:cNvPr id="9" name="Text 6"/>
          <p:cNvSpPr/>
          <p:nvPr/>
        </p:nvSpPr>
        <p:spPr>
          <a:xfrm>
            <a:off x="529471" y="3995618"/>
            <a:ext cx="8085058" cy="242054"/>
          </a:xfrm>
          <a:prstGeom prst="rect">
            <a:avLst/>
          </a:prstGeom>
          <a:noFill/>
          <a:ln/>
        </p:spPr>
        <p:txBody>
          <a:bodyPr wrap="none" lIns="0" tIns="0" rIns="0" bIns="0" rtlCol="0" anchor="t"/>
          <a:lstStyle/>
          <a:p>
            <a:pPr algn="ctr" indent="0" marL="0">
              <a:lnSpc>
                <a:spcPts val="1900"/>
              </a:lnSpc>
              <a:buNone/>
            </a:pPr>
            <a:r>
              <a:rPr lang="en-US" sz="1150" dirty="0">
                <a:solidFill>
                  <a:srgbClr val="CFD0D8"/>
                </a:solidFill>
                <a:latin typeface="Roboto" pitchFamily="34" charset="0"/>
                <a:ea typeface="Roboto" pitchFamily="34" charset="-122"/>
                <a:cs typeface="Roboto" pitchFamily="34" charset="-120"/>
              </a:rPr>
              <a:t>Classification DIN 51097 pour zones humides</a:t>
            </a:r>
            <a:endParaRPr lang="en-US" sz="1150" dirty="0"/>
          </a:p>
        </p:txBody>
      </p:sp>
      <p:sp>
        <p:nvSpPr>
          <p:cNvPr id="10" name="Text 7"/>
          <p:cNvSpPr/>
          <p:nvPr/>
        </p:nvSpPr>
        <p:spPr>
          <a:xfrm>
            <a:off x="529471" y="4767143"/>
            <a:ext cx="8085058" cy="499229"/>
          </a:xfrm>
          <a:prstGeom prst="rect">
            <a:avLst/>
          </a:prstGeom>
          <a:noFill/>
          <a:ln/>
        </p:spPr>
        <p:txBody>
          <a:bodyPr wrap="none" lIns="0" tIns="0" rIns="0" bIns="0" rtlCol="0" anchor="t"/>
          <a:lstStyle/>
          <a:p>
            <a:pPr algn="ctr" indent="0" marL="0">
              <a:lnSpc>
                <a:spcPts val="3900"/>
              </a:lnSpc>
              <a:buNone/>
            </a:pPr>
            <a:r>
              <a:rPr lang="en-US" sz="3900" dirty="0">
                <a:solidFill>
                  <a:srgbClr val="CFD0D8"/>
                </a:solidFill>
                <a:latin typeface="Roboto Medium" pitchFamily="34" charset="0"/>
                <a:ea typeface="Roboto Medium" pitchFamily="34" charset="-122"/>
                <a:cs typeface="Roboto Medium" pitchFamily="34" charset="-120"/>
              </a:rPr>
              <a:t>≤0,5%</a:t>
            </a:r>
            <a:endParaRPr lang="en-US" sz="3900" dirty="0"/>
          </a:p>
        </p:txBody>
      </p:sp>
      <p:sp>
        <p:nvSpPr>
          <p:cNvPr id="11" name="Text 8"/>
          <p:cNvSpPr/>
          <p:nvPr/>
        </p:nvSpPr>
        <p:spPr>
          <a:xfrm>
            <a:off x="3626287" y="5455444"/>
            <a:ext cx="1891308" cy="236458"/>
          </a:xfrm>
          <a:prstGeom prst="rect">
            <a:avLst/>
          </a:prstGeom>
          <a:noFill/>
          <a:ln/>
        </p:spPr>
        <p:txBody>
          <a:bodyPr wrap="none" lIns="0" tIns="0" rIns="0" bIns="0" rtlCol="0" anchor="t"/>
          <a:lstStyle/>
          <a:p>
            <a:pPr algn="ctr" indent="0" marL="0">
              <a:lnSpc>
                <a:spcPts val="1850"/>
              </a:lnSpc>
              <a:buNone/>
            </a:pPr>
            <a:r>
              <a:rPr lang="en-US" sz="1450" dirty="0">
                <a:solidFill>
                  <a:srgbClr val="CFD0D8"/>
                </a:solidFill>
                <a:latin typeface="Roboto Medium" pitchFamily="34" charset="0"/>
                <a:ea typeface="Roboto Medium" pitchFamily="34" charset="-122"/>
                <a:cs typeface="Roboto Medium" pitchFamily="34" charset="-120"/>
              </a:rPr>
              <a:t>Absorption</a:t>
            </a:r>
            <a:endParaRPr lang="en-US" sz="1450" dirty="0"/>
          </a:p>
        </p:txBody>
      </p:sp>
      <p:sp>
        <p:nvSpPr>
          <p:cNvPr id="12" name="Text 9"/>
          <p:cNvSpPr/>
          <p:nvPr/>
        </p:nvSpPr>
        <p:spPr>
          <a:xfrm>
            <a:off x="529471" y="5782628"/>
            <a:ext cx="8085058" cy="242054"/>
          </a:xfrm>
          <a:prstGeom prst="rect">
            <a:avLst/>
          </a:prstGeom>
          <a:noFill/>
          <a:ln/>
        </p:spPr>
        <p:txBody>
          <a:bodyPr wrap="none" lIns="0" tIns="0" rIns="0" bIns="0" rtlCol="0" anchor="t"/>
          <a:lstStyle/>
          <a:p>
            <a:pPr algn="ctr" indent="0" marL="0">
              <a:lnSpc>
                <a:spcPts val="1900"/>
              </a:lnSpc>
              <a:buNone/>
            </a:pPr>
            <a:r>
              <a:rPr lang="en-US" sz="1150" dirty="0">
                <a:solidFill>
                  <a:srgbClr val="CFD0D8"/>
                </a:solidFill>
                <a:latin typeface="Roboto" pitchFamily="34" charset="0"/>
                <a:ea typeface="Roboto" pitchFamily="34" charset="-122"/>
                <a:cs typeface="Roboto" pitchFamily="34" charset="-120"/>
              </a:rPr>
              <a:t>Conforme à la norme ISO 10545-3</a:t>
            </a:r>
            <a:endParaRPr lang="en-US" sz="1150" dirty="0"/>
          </a:p>
        </p:txBody>
      </p:sp>
      <p:sp>
        <p:nvSpPr>
          <p:cNvPr id="13" name="Text 10"/>
          <p:cNvSpPr/>
          <p:nvPr/>
        </p:nvSpPr>
        <p:spPr>
          <a:xfrm>
            <a:off x="529471" y="6554153"/>
            <a:ext cx="8085058" cy="499229"/>
          </a:xfrm>
          <a:prstGeom prst="rect">
            <a:avLst/>
          </a:prstGeom>
          <a:noFill/>
          <a:ln/>
        </p:spPr>
        <p:txBody>
          <a:bodyPr wrap="none" lIns="0" tIns="0" rIns="0" bIns="0" rtlCol="0" anchor="t"/>
          <a:lstStyle/>
          <a:p>
            <a:pPr algn="ctr" indent="0" marL="0">
              <a:lnSpc>
                <a:spcPts val="3900"/>
              </a:lnSpc>
              <a:buNone/>
            </a:pPr>
            <a:r>
              <a:rPr lang="en-US" sz="3900" dirty="0">
                <a:solidFill>
                  <a:srgbClr val="CFD0D8"/>
                </a:solidFill>
                <a:latin typeface="Roboto Medium" pitchFamily="34" charset="0"/>
                <a:ea typeface="Roboto Medium" pitchFamily="34" charset="-122"/>
                <a:cs typeface="Roboto Medium" pitchFamily="34" charset="-120"/>
              </a:rPr>
              <a:t>A+</a:t>
            </a:r>
            <a:endParaRPr lang="en-US" sz="3900" dirty="0"/>
          </a:p>
        </p:txBody>
      </p:sp>
      <p:sp>
        <p:nvSpPr>
          <p:cNvPr id="14" name="Text 11"/>
          <p:cNvSpPr/>
          <p:nvPr/>
        </p:nvSpPr>
        <p:spPr>
          <a:xfrm>
            <a:off x="3626287" y="7242453"/>
            <a:ext cx="1891308" cy="236458"/>
          </a:xfrm>
          <a:prstGeom prst="rect">
            <a:avLst/>
          </a:prstGeom>
          <a:noFill/>
          <a:ln/>
        </p:spPr>
        <p:txBody>
          <a:bodyPr wrap="none" lIns="0" tIns="0" rIns="0" bIns="0" rtlCol="0" anchor="t"/>
          <a:lstStyle/>
          <a:p>
            <a:pPr algn="ctr" indent="0" marL="0">
              <a:lnSpc>
                <a:spcPts val="1850"/>
              </a:lnSpc>
              <a:buNone/>
            </a:pPr>
            <a:r>
              <a:rPr lang="en-US" sz="1450" dirty="0">
                <a:solidFill>
                  <a:srgbClr val="CFD0D8"/>
                </a:solidFill>
                <a:latin typeface="Roboto Medium" pitchFamily="34" charset="0"/>
                <a:ea typeface="Roboto Medium" pitchFamily="34" charset="-122"/>
                <a:cs typeface="Roboto Medium" pitchFamily="34" charset="-120"/>
              </a:rPr>
              <a:t>Émissions</a:t>
            </a:r>
            <a:endParaRPr lang="en-US" sz="1450" dirty="0"/>
          </a:p>
        </p:txBody>
      </p:sp>
      <p:sp>
        <p:nvSpPr>
          <p:cNvPr id="15" name="Text 12"/>
          <p:cNvSpPr/>
          <p:nvPr/>
        </p:nvSpPr>
        <p:spPr>
          <a:xfrm>
            <a:off x="529471" y="7569637"/>
            <a:ext cx="8085058" cy="242054"/>
          </a:xfrm>
          <a:prstGeom prst="rect">
            <a:avLst/>
          </a:prstGeom>
          <a:noFill/>
          <a:ln/>
        </p:spPr>
        <p:txBody>
          <a:bodyPr wrap="none" lIns="0" tIns="0" rIns="0" bIns="0" rtlCol="0" anchor="t"/>
          <a:lstStyle/>
          <a:p>
            <a:pPr algn="ctr" indent="0" marL="0">
              <a:lnSpc>
                <a:spcPts val="1900"/>
              </a:lnSpc>
              <a:buNone/>
            </a:pPr>
            <a:r>
              <a:rPr lang="en-US" sz="1150" dirty="0">
                <a:solidFill>
                  <a:srgbClr val="CFD0D8"/>
                </a:solidFill>
                <a:latin typeface="Roboto" pitchFamily="34" charset="0"/>
                <a:ea typeface="Roboto" pitchFamily="34" charset="-122"/>
                <a:cs typeface="Roboto" pitchFamily="34" charset="-120"/>
              </a:rPr>
              <a:t>Très faibles émissions de substances volatiles</a:t>
            </a:r>
            <a:endParaRPr lang="en-US" sz="11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14018" y="561023"/>
            <a:ext cx="8031837" cy="637580"/>
          </a:xfrm>
          <a:prstGeom prst="rect">
            <a:avLst/>
          </a:prstGeom>
          <a:noFill/>
          <a:ln/>
        </p:spPr>
        <p:txBody>
          <a:bodyPr wrap="none" lIns="0" tIns="0" rIns="0" bIns="0" rtlCol="0" anchor="t"/>
          <a:lstStyle/>
          <a:p>
            <a:pPr algn="l" indent="0" marL="0">
              <a:lnSpc>
                <a:spcPts val="5000"/>
              </a:lnSpc>
              <a:buNone/>
            </a:pPr>
            <a:r>
              <a:rPr lang="en-US" sz="4000" dirty="0">
                <a:solidFill>
                  <a:srgbClr val="FFFFFF"/>
                </a:solidFill>
                <a:latin typeface="Roboto Medium" pitchFamily="34" charset="0"/>
                <a:ea typeface="Roboto Medium" pitchFamily="34" charset="-122"/>
                <a:cs typeface="Roboto Medium" pitchFamily="34" charset="-120"/>
              </a:rPr>
              <a:t>Avantages du Carrelage Céramique</a:t>
            </a:r>
            <a:endParaRPr lang="en-US" sz="4000" dirty="0"/>
          </a:p>
        </p:txBody>
      </p:sp>
      <p:pic>
        <p:nvPicPr>
          <p:cNvPr id="3" name="Image 0" descr="preencoded.png">    </p:cNvPr>
          <p:cNvPicPr>
            <a:picLocks noChangeAspect="1"/>
          </p:cNvPicPr>
          <p:nvPr/>
        </p:nvPicPr>
        <p:blipFill>
          <a:blip r:embed="rId1"/>
          <a:stretch>
            <a:fillRect/>
          </a:stretch>
        </p:blipFill>
        <p:spPr>
          <a:xfrm>
            <a:off x="3197662" y="1606629"/>
            <a:ext cx="1633776" cy="1175504"/>
          </a:xfrm>
          <a:prstGeom prst="rect">
            <a:avLst/>
          </a:prstGeom>
        </p:spPr>
      </p:pic>
      <p:pic>
        <p:nvPicPr>
          <p:cNvPr id="4" name="Image 1" descr="preencoded.png">    </p:cNvPr>
          <p:cNvPicPr>
            <a:picLocks noChangeAspect="1"/>
          </p:cNvPicPr>
          <p:nvPr/>
        </p:nvPicPr>
        <p:blipFill>
          <a:blip r:embed="rId2"/>
          <a:stretch>
            <a:fillRect/>
          </a:stretch>
        </p:blipFill>
        <p:spPr>
          <a:xfrm>
            <a:off x="3871079" y="2160746"/>
            <a:ext cx="286822" cy="358616"/>
          </a:xfrm>
          <a:prstGeom prst="rect">
            <a:avLst/>
          </a:prstGeom>
        </p:spPr>
      </p:pic>
      <p:sp>
        <p:nvSpPr>
          <p:cNvPr id="5" name="Text 1"/>
          <p:cNvSpPr/>
          <p:nvPr/>
        </p:nvSpPr>
        <p:spPr>
          <a:xfrm>
            <a:off x="5035391" y="1810583"/>
            <a:ext cx="2812018" cy="318730"/>
          </a:xfrm>
          <a:prstGeom prst="rect">
            <a:avLst/>
          </a:prstGeom>
          <a:noFill/>
          <a:ln/>
        </p:spPr>
        <p:txBody>
          <a:bodyPr wrap="none" lIns="0" tIns="0" rIns="0" bIns="0" rtlCol="0" anchor="t"/>
          <a:lstStyle/>
          <a:p>
            <a:pPr algn="l" indent="0" marL="0">
              <a:lnSpc>
                <a:spcPts val="2500"/>
              </a:lnSpc>
              <a:buNone/>
            </a:pPr>
            <a:r>
              <a:rPr lang="en-US" sz="2000" dirty="0">
                <a:solidFill>
                  <a:srgbClr val="CFD0D8"/>
                </a:solidFill>
                <a:latin typeface="Roboto Medium" pitchFamily="34" charset="0"/>
                <a:ea typeface="Roboto Medium" pitchFamily="34" charset="-122"/>
                <a:cs typeface="Roboto Medium" pitchFamily="34" charset="-120"/>
              </a:rPr>
              <a:t>Durabilité exceptionnelle</a:t>
            </a:r>
            <a:endParaRPr lang="en-US" sz="2000" dirty="0"/>
          </a:p>
        </p:txBody>
      </p:sp>
      <p:sp>
        <p:nvSpPr>
          <p:cNvPr id="6" name="Text 2"/>
          <p:cNvSpPr/>
          <p:nvPr/>
        </p:nvSpPr>
        <p:spPr>
          <a:xfrm>
            <a:off x="5035391" y="2251710"/>
            <a:ext cx="4055626" cy="326469"/>
          </a:xfrm>
          <a:prstGeom prst="rect">
            <a:avLst/>
          </a:prstGeom>
          <a:noFill/>
          <a:ln/>
        </p:spPr>
        <p:txBody>
          <a:bodyPr wrap="none" lIns="0" tIns="0" rIns="0" bIns="0" rtlCol="0" anchor="t"/>
          <a:lstStyle/>
          <a:p>
            <a:pPr algn="l" indent="0" marL="0">
              <a:lnSpc>
                <a:spcPts val="2550"/>
              </a:lnSpc>
              <a:buNone/>
            </a:pPr>
            <a:r>
              <a:rPr lang="en-US" sz="1600" dirty="0">
                <a:solidFill>
                  <a:srgbClr val="CFD0D8"/>
                </a:solidFill>
                <a:latin typeface="Roboto" pitchFamily="34" charset="0"/>
                <a:ea typeface="Roboto" pitchFamily="34" charset="-122"/>
                <a:cs typeface="Roboto" pitchFamily="34" charset="-120"/>
              </a:rPr>
              <a:t>Résistance au temps, à l'usure et aux rayures</a:t>
            </a:r>
            <a:endParaRPr lang="en-US" sz="1600" dirty="0"/>
          </a:p>
        </p:txBody>
      </p:sp>
      <p:sp>
        <p:nvSpPr>
          <p:cNvPr id="7" name="Shape 3"/>
          <p:cNvSpPr/>
          <p:nvPr/>
        </p:nvSpPr>
        <p:spPr>
          <a:xfrm>
            <a:off x="4882396" y="2798088"/>
            <a:ext cx="8983028" cy="11430"/>
          </a:xfrm>
          <a:prstGeom prst="roundRect">
            <a:avLst>
              <a:gd name="adj" fmla="val 749738"/>
            </a:avLst>
          </a:prstGeom>
          <a:solidFill>
            <a:srgbClr val="313E80"/>
          </a:solidFill>
          <a:ln/>
        </p:spPr>
      </p:sp>
      <p:pic>
        <p:nvPicPr>
          <p:cNvPr id="8" name="Image 2" descr="preencoded.png">    </p:cNvPr>
          <p:cNvPicPr>
            <a:picLocks noChangeAspect="1"/>
          </p:cNvPicPr>
          <p:nvPr/>
        </p:nvPicPr>
        <p:blipFill>
          <a:blip r:embed="rId3"/>
          <a:stretch>
            <a:fillRect/>
          </a:stretch>
        </p:blipFill>
        <p:spPr>
          <a:xfrm>
            <a:off x="2380774" y="2833092"/>
            <a:ext cx="3267551" cy="1175504"/>
          </a:xfrm>
          <a:prstGeom prst="rect">
            <a:avLst/>
          </a:prstGeom>
        </p:spPr>
      </p:pic>
      <p:pic>
        <p:nvPicPr>
          <p:cNvPr id="9" name="Image 3" descr="preencoded.png">    </p:cNvPr>
          <p:cNvPicPr>
            <a:picLocks noChangeAspect="1"/>
          </p:cNvPicPr>
          <p:nvPr/>
        </p:nvPicPr>
        <p:blipFill>
          <a:blip r:embed="rId4"/>
          <a:stretch>
            <a:fillRect/>
          </a:stretch>
        </p:blipFill>
        <p:spPr>
          <a:xfrm>
            <a:off x="3871079" y="3241477"/>
            <a:ext cx="286822" cy="358616"/>
          </a:xfrm>
          <a:prstGeom prst="rect">
            <a:avLst/>
          </a:prstGeom>
        </p:spPr>
      </p:pic>
      <p:sp>
        <p:nvSpPr>
          <p:cNvPr id="10" name="Text 4"/>
          <p:cNvSpPr/>
          <p:nvPr/>
        </p:nvSpPr>
        <p:spPr>
          <a:xfrm>
            <a:off x="5852279" y="3037046"/>
            <a:ext cx="2848213" cy="318730"/>
          </a:xfrm>
          <a:prstGeom prst="rect">
            <a:avLst/>
          </a:prstGeom>
          <a:noFill/>
          <a:ln/>
        </p:spPr>
        <p:txBody>
          <a:bodyPr wrap="none" lIns="0" tIns="0" rIns="0" bIns="0" rtlCol="0" anchor="t"/>
          <a:lstStyle/>
          <a:p>
            <a:pPr algn="l" indent="0" marL="0">
              <a:lnSpc>
                <a:spcPts val="2500"/>
              </a:lnSpc>
              <a:buNone/>
            </a:pPr>
            <a:r>
              <a:rPr lang="en-US" sz="2000" dirty="0">
                <a:solidFill>
                  <a:srgbClr val="CFD0D8"/>
                </a:solidFill>
                <a:latin typeface="Roboto Medium" pitchFamily="34" charset="0"/>
                <a:ea typeface="Roboto Medium" pitchFamily="34" charset="-122"/>
                <a:cs typeface="Roboto Medium" pitchFamily="34" charset="-120"/>
              </a:rPr>
              <a:t>Résistance aux éléments</a:t>
            </a:r>
            <a:endParaRPr lang="en-US" sz="2000" dirty="0"/>
          </a:p>
        </p:txBody>
      </p:sp>
      <p:sp>
        <p:nvSpPr>
          <p:cNvPr id="11" name="Text 5"/>
          <p:cNvSpPr/>
          <p:nvPr/>
        </p:nvSpPr>
        <p:spPr>
          <a:xfrm>
            <a:off x="5852279" y="3478173"/>
            <a:ext cx="4515922" cy="326469"/>
          </a:xfrm>
          <a:prstGeom prst="rect">
            <a:avLst/>
          </a:prstGeom>
          <a:noFill/>
          <a:ln/>
        </p:spPr>
        <p:txBody>
          <a:bodyPr wrap="none" lIns="0" tIns="0" rIns="0" bIns="0" rtlCol="0" anchor="t"/>
          <a:lstStyle/>
          <a:p>
            <a:pPr algn="l" indent="0" marL="0">
              <a:lnSpc>
                <a:spcPts val="2550"/>
              </a:lnSpc>
              <a:buNone/>
            </a:pPr>
            <a:r>
              <a:rPr lang="en-US" sz="1600" dirty="0">
                <a:solidFill>
                  <a:srgbClr val="CFD0D8"/>
                </a:solidFill>
                <a:latin typeface="Roboto" pitchFamily="34" charset="0"/>
                <a:ea typeface="Roboto" pitchFamily="34" charset="-122"/>
                <a:cs typeface="Roboto" pitchFamily="34" charset="-120"/>
              </a:rPr>
              <a:t>Imperméable à l'eau, l'humidité, la chaleur et le gel</a:t>
            </a:r>
            <a:endParaRPr lang="en-US" sz="1600" dirty="0"/>
          </a:p>
        </p:txBody>
      </p:sp>
      <p:sp>
        <p:nvSpPr>
          <p:cNvPr id="12" name="Shape 6"/>
          <p:cNvSpPr/>
          <p:nvPr/>
        </p:nvSpPr>
        <p:spPr>
          <a:xfrm>
            <a:off x="5699284" y="4024551"/>
            <a:ext cx="8166140" cy="11430"/>
          </a:xfrm>
          <a:prstGeom prst="roundRect">
            <a:avLst>
              <a:gd name="adj" fmla="val 749738"/>
            </a:avLst>
          </a:prstGeom>
          <a:solidFill>
            <a:srgbClr val="313E80"/>
          </a:solidFill>
          <a:ln/>
        </p:spPr>
      </p:sp>
      <p:pic>
        <p:nvPicPr>
          <p:cNvPr id="13" name="Image 4" descr="preencoded.png">    </p:cNvPr>
          <p:cNvPicPr>
            <a:picLocks noChangeAspect="1"/>
          </p:cNvPicPr>
          <p:nvPr/>
        </p:nvPicPr>
        <p:blipFill>
          <a:blip r:embed="rId5"/>
          <a:stretch>
            <a:fillRect/>
          </a:stretch>
        </p:blipFill>
        <p:spPr>
          <a:xfrm>
            <a:off x="1563886" y="4059555"/>
            <a:ext cx="4901327" cy="1175504"/>
          </a:xfrm>
          <a:prstGeom prst="rect">
            <a:avLst/>
          </a:prstGeom>
        </p:spPr>
      </p:pic>
      <p:pic>
        <p:nvPicPr>
          <p:cNvPr id="14" name="Image 5" descr="preencoded.png">    </p:cNvPr>
          <p:cNvPicPr>
            <a:picLocks noChangeAspect="1"/>
          </p:cNvPicPr>
          <p:nvPr/>
        </p:nvPicPr>
        <p:blipFill>
          <a:blip r:embed="rId6"/>
          <a:stretch>
            <a:fillRect/>
          </a:stretch>
        </p:blipFill>
        <p:spPr>
          <a:xfrm>
            <a:off x="3871079" y="4467939"/>
            <a:ext cx="286822" cy="358616"/>
          </a:xfrm>
          <a:prstGeom prst="rect">
            <a:avLst/>
          </a:prstGeom>
        </p:spPr>
      </p:pic>
      <p:sp>
        <p:nvSpPr>
          <p:cNvPr id="15" name="Text 7"/>
          <p:cNvSpPr/>
          <p:nvPr/>
        </p:nvSpPr>
        <p:spPr>
          <a:xfrm>
            <a:off x="6669167" y="4263509"/>
            <a:ext cx="2550438" cy="318730"/>
          </a:xfrm>
          <a:prstGeom prst="rect">
            <a:avLst/>
          </a:prstGeom>
          <a:noFill/>
          <a:ln/>
        </p:spPr>
        <p:txBody>
          <a:bodyPr wrap="none" lIns="0" tIns="0" rIns="0" bIns="0" rtlCol="0" anchor="t"/>
          <a:lstStyle/>
          <a:p>
            <a:pPr algn="l" indent="0" marL="0">
              <a:lnSpc>
                <a:spcPts val="2500"/>
              </a:lnSpc>
              <a:buNone/>
            </a:pPr>
            <a:r>
              <a:rPr lang="en-US" sz="2000" dirty="0">
                <a:solidFill>
                  <a:srgbClr val="CFD0D8"/>
                </a:solidFill>
                <a:latin typeface="Roboto Medium" pitchFamily="34" charset="0"/>
                <a:ea typeface="Roboto Medium" pitchFamily="34" charset="-122"/>
                <a:cs typeface="Roboto Medium" pitchFamily="34" charset="-120"/>
              </a:rPr>
              <a:t>Écologique</a:t>
            </a:r>
            <a:endParaRPr lang="en-US" sz="2000" dirty="0"/>
          </a:p>
        </p:txBody>
      </p:sp>
      <p:sp>
        <p:nvSpPr>
          <p:cNvPr id="16" name="Text 8"/>
          <p:cNvSpPr/>
          <p:nvPr/>
        </p:nvSpPr>
        <p:spPr>
          <a:xfrm>
            <a:off x="6669167" y="4704636"/>
            <a:ext cx="3629144" cy="326469"/>
          </a:xfrm>
          <a:prstGeom prst="rect">
            <a:avLst/>
          </a:prstGeom>
          <a:noFill/>
          <a:ln/>
        </p:spPr>
        <p:txBody>
          <a:bodyPr wrap="none" lIns="0" tIns="0" rIns="0" bIns="0" rtlCol="0" anchor="t"/>
          <a:lstStyle/>
          <a:p>
            <a:pPr algn="l" indent="0" marL="0">
              <a:lnSpc>
                <a:spcPts val="2550"/>
              </a:lnSpc>
              <a:buNone/>
            </a:pPr>
            <a:r>
              <a:rPr lang="en-US" sz="1600" dirty="0">
                <a:solidFill>
                  <a:srgbClr val="CFD0D8"/>
                </a:solidFill>
                <a:latin typeface="Roboto" pitchFamily="34" charset="0"/>
                <a:ea typeface="Roboto" pitchFamily="34" charset="-122"/>
                <a:cs typeface="Roboto" pitchFamily="34" charset="-120"/>
              </a:rPr>
              <a:t>Matériau inerte, sans émissions nocives</a:t>
            </a:r>
            <a:endParaRPr lang="en-US" sz="1600" dirty="0"/>
          </a:p>
        </p:txBody>
      </p:sp>
      <p:sp>
        <p:nvSpPr>
          <p:cNvPr id="17" name="Shape 9"/>
          <p:cNvSpPr/>
          <p:nvPr/>
        </p:nvSpPr>
        <p:spPr>
          <a:xfrm>
            <a:off x="6516172" y="5251013"/>
            <a:ext cx="7349252" cy="11430"/>
          </a:xfrm>
          <a:prstGeom prst="roundRect">
            <a:avLst>
              <a:gd name="adj" fmla="val 749738"/>
            </a:avLst>
          </a:prstGeom>
          <a:solidFill>
            <a:srgbClr val="313E80"/>
          </a:solidFill>
          <a:ln/>
        </p:spPr>
      </p:sp>
      <p:pic>
        <p:nvPicPr>
          <p:cNvPr id="18" name="Image 6" descr="preencoded.png">    </p:cNvPr>
          <p:cNvPicPr>
            <a:picLocks noChangeAspect="1"/>
          </p:cNvPicPr>
          <p:nvPr/>
        </p:nvPicPr>
        <p:blipFill>
          <a:blip r:embed="rId7"/>
          <a:stretch>
            <a:fillRect/>
          </a:stretch>
        </p:blipFill>
        <p:spPr>
          <a:xfrm>
            <a:off x="746998" y="5286018"/>
            <a:ext cx="6535103" cy="1175504"/>
          </a:xfrm>
          <a:prstGeom prst="rect">
            <a:avLst/>
          </a:prstGeom>
        </p:spPr>
      </p:pic>
      <p:pic>
        <p:nvPicPr>
          <p:cNvPr id="19" name="Image 7" descr="preencoded.png">    </p:cNvPr>
          <p:cNvPicPr>
            <a:picLocks noChangeAspect="1"/>
          </p:cNvPicPr>
          <p:nvPr/>
        </p:nvPicPr>
        <p:blipFill>
          <a:blip r:embed="rId8"/>
          <a:stretch>
            <a:fillRect/>
          </a:stretch>
        </p:blipFill>
        <p:spPr>
          <a:xfrm>
            <a:off x="3871079" y="5694402"/>
            <a:ext cx="286822" cy="358616"/>
          </a:xfrm>
          <a:prstGeom prst="rect">
            <a:avLst/>
          </a:prstGeom>
        </p:spPr>
      </p:pic>
      <p:sp>
        <p:nvSpPr>
          <p:cNvPr id="20" name="Text 10"/>
          <p:cNvSpPr/>
          <p:nvPr/>
        </p:nvSpPr>
        <p:spPr>
          <a:xfrm>
            <a:off x="7486055" y="5489972"/>
            <a:ext cx="2550438" cy="318730"/>
          </a:xfrm>
          <a:prstGeom prst="rect">
            <a:avLst/>
          </a:prstGeom>
          <a:noFill/>
          <a:ln/>
        </p:spPr>
        <p:txBody>
          <a:bodyPr wrap="none" lIns="0" tIns="0" rIns="0" bIns="0" rtlCol="0" anchor="t"/>
          <a:lstStyle/>
          <a:p>
            <a:pPr algn="l" indent="0" marL="0">
              <a:lnSpc>
                <a:spcPts val="2500"/>
              </a:lnSpc>
              <a:buNone/>
            </a:pPr>
            <a:r>
              <a:rPr lang="en-US" sz="2000" dirty="0">
                <a:solidFill>
                  <a:srgbClr val="CFD0D8"/>
                </a:solidFill>
                <a:latin typeface="Roboto Medium" pitchFamily="34" charset="0"/>
                <a:ea typeface="Roboto Medium" pitchFamily="34" charset="-122"/>
                <a:cs typeface="Roboto Medium" pitchFamily="34" charset="-120"/>
              </a:rPr>
              <a:t>Entretien facile</a:t>
            </a:r>
            <a:endParaRPr lang="en-US" sz="2000" dirty="0"/>
          </a:p>
        </p:txBody>
      </p:sp>
      <p:sp>
        <p:nvSpPr>
          <p:cNvPr id="21" name="Text 11"/>
          <p:cNvSpPr/>
          <p:nvPr/>
        </p:nvSpPr>
        <p:spPr>
          <a:xfrm>
            <a:off x="7486055" y="5931098"/>
            <a:ext cx="4436745" cy="326469"/>
          </a:xfrm>
          <a:prstGeom prst="rect">
            <a:avLst/>
          </a:prstGeom>
          <a:noFill/>
          <a:ln/>
        </p:spPr>
        <p:txBody>
          <a:bodyPr wrap="none" lIns="0" tIns="0" rIns="0" bIns="0" rtlCol="0" anchor="t"/>
          <a:lstStyle/>
          <a:p>
            <a:pPr algn="l" indent="0" marL="0">
              <a:lnSpc>
                <a:spcPts val="2550"/>
              </a:lnSpc>
              <a:buNone/>
            </a:pPr>
            <a:r>
              <a:rPr lang="en-US" sz="1600" dirty="0">
                <a:solidFill>
                  <a:srgbClr val="CFD0D8"/>
                </a:solidFill>
                <a:latin typeface="Roboto" pitchFamily="34" charset="0"/>
                <a:ea typeface="Roboto" pitchFamily="34" charset="-122"/>
                <a:cs typeface="Roboto" pitchFamily="34" charset="-120"/>
              </a:rPr>
              <a:t>Ne se tache pas, nettoyage simple à l'eau chaude</a:t>
            </a:r>
            <a:endParaRPr lang="en-US" sz="1600" dirty="0"/>
          </a:p>
        </p:txBody>
      </p:sp>
      <p:sp>
        <p:nvSpPr>
          <p:cNvPr id="22" name="Text 12"/>
          <p:cNvSpPr/>
          <p:nvPr/>
        </p:nvSpPr>
        <p:spPr>
          <a:xfrm>
            <a:off x="714018" y="6690955"/>
            <a:ext cx="13202364" cy="979408"/>
          </a:xfrm>
          <a:prstGeom prst="rect">
            <a:avLst/>
          </a:prstGeom>
          <a:noFill/>
          <a:ln/>
        </p:spPr>
        <p:txBody>
          <a:bodyPr wrap="square" lIns="0" tIns="0" rIns="0" bIns="0" rtlCol="0" anchor="t"/>
          <a:lstStyle/>
          <a:p>
            <a:pPr algn="l" indent="0" marL="0">
              <a:lnSpc>
                <a:spcPts val="2550"/>
              </a:lnSpc>
              <a:buNone/>
            </a:pPr>
            <a:r>
              <a:rPr lang="en-US" sz="1600" dirty="0">
                <a:solidFill>
                  <a:srgbClr val="CFD0D8"/>
                </a:solidFill>
                <a:latin typeface="Roboto" pitchFamily="34" charset="0"/>
                <a:ea typeface="Roboto" pitchFamily="34" charset="-122"/>
                <a:cs typeface="Roboto" pitchFamily="34" charset="-120"/>
              </a:rPr>
              <a:t>Le carrelage céramique Adage combine tous ces avantages avec l'esthétique luxueuse du marbre, offrant ainsi une solution idéale pour les sols et murs, tant dans les espaces résidentiels que commerciaux. Sa polyvalence permet de l'utiliser dans des environnements variés, y compris les salles de bains, cuisines et même avec des systèmes de chauffage par le sol.</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784503"/>
            <a:ext cx="5670590" cy="708779"/>
          </a:xfrm>
          <a:prstGeom prst="rect">
            <a:avLst/>
          </a:prstGeom>
          <a:noFill/>
          <a:ln/>
        </p:spPr>
        <p:txBody>
          <a:bodyPr wrap="none" lIns="0" tIns="0" rIns="0" bIns="0" rtlCol="0" anchor="t"/>
          <a:lstStyle/>
          <a:p>
            <a:pPr algn="l" indent="0" marL="0">
              <a:lnSpc>
                <a:spcPts val="5550"/>
              </a:lnSpc>
              <a:buNone/>
            </a:pPr>
            <a:r>
              <a:rPr lang="en-US" sz="4450" dirty="0">
                <a:solidFill>
                  <a:srgbClr val="FFFFFF"/>
                </a:solidFill>
                <a:latin typeface="Roboto Medium" pitchFamily="34" charset="0"/>
                <a:ea typeface="Roboto Medium" pitchFamily="34" charset="-122"/>
                <a:cs typeface="Roboto Medium" pitchFamily="34" charset="-120"/>
              </a:rPr>
              <a:t>Applications Idéales</a:t>
            </a:r>
            <a:endParaRPr lang="en-US" sz="4450" dirty="0"/>
          </a:p>
        </p:txBody>
      </p:sp>
      <p:pic>
        <p:nvPicPr>
          <p:cNvPr id="3" name="Image 0" descr="preencoded.png">    </p:cNvPr>
          <p:cNvPicPr>
            <a:picLocks noChangeAspect="1"/>
          </p:cNvPicPr>
          <p:nvPr/>
        </p:nvPicPr>
        <p:blipFill>
          <a:blip r:embed="rId1"/>
          <a:stretch>
            <a:fillRect/>
          </a:stretch>
        </p:blipFill>
        <p:spPr>
          <a:xfrm>
            <a:off x="793790" y="1946910"/>
            <a:ext cx="4120753" cy="2546747"/>
          </a:xfrm>
          <a:prstGeom prst="rect">
            <a:avLst/>
          </a:prstGeom>
        </p:spPr>
      </p:pic>
      <p:sp>
        <p:nvSpPr>
          <p:cNvPr id="4" name="Text 1"/>
          <p:cNvSpPr/>
          <p:nvPr/>
        </p:nvSpPr>
        <p:spPr>
          <a:xfrm>
            <a:off x="793790" y="4777145"/>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CFD0D8"/>
                </a:solidFill>
                <a:latin typeface="Roboto Medium" pitchFamily="34" charset="0"/>
                <a:ea typeface="Roboto Medium" pitchFamily="34" charset="-122"/>
                <a:cs typeface="Roboto Medium" pitchFamily="34" charset="-120"/>
              </a:rPr>
              <a:t>Salles de Bains</a:t>
            </a:r>
            <a:endParaRPr lang="en-US" sz="2200" dirty="0"/>
          </a:p>
        </p:txBody>
      </p:sp>
      <p:sp>
        <p:nvSpPr>
          <p:cNvPr id="5" name="Text 2"/>
          <p:cNvSpPr/>
          <p:nvPr/>
        </p:nvSpPr>
        <p:spPr>
          <a:xfrm>
            <a:off x="793790" y="5267563"/>
            <a:ext cx="4120753" cy="2177415"/>
          </a:xfrm>
          <a:prstGeom prst="rect">
            <a:avLst/>
          </a:prstGeom>
          <a:noFill/>
          <a:ln/>
        </p:spPr>
        <p:txBody>
          <a:bodyPr wrap="square" lIns="0" tIns="0" rIns="0" bIns="0" rtlCol="0" anchor="t"/>
          <a:lstStyle/>
          <a:p>
            <a:pPr algn="l" indent="0" marL="0">
              <a:lnSpc>
                <a:spcPts val="2850"/>
              </a:lnSpc>
              <a:buNone/>
            </a:pPr>
            <a:r>
              <a:rPr lang="en-US" sz="1750" dirty="0">
                <a:solidFill>
                  <a:srgbClr val="CFD0D8"/>
                </a:solidFill>
                <a:latin typeface="Roboto" pitchFamily="34" charset="0"/>
                <a:ea typeface="Roboto" pitchFamily="34" charset="-122"/>
                <a:cs typeface="Roboto" pitchFamily="34" charset="-120"/>
              </a:rPr>
              <a:t>La résistance à l'humidité et aux taches fait d'Adage le choix parfait pour les salles de bains. Sa surface antidérapante assure la sécurité tout en maintenant l'élégance d'un marbre de luxe.</a:t>
            </a:r>
            <a:endParaRPr lang="en-US" sz="1750" dirty="0"/>
          </a:p>
        </p:txBody>
      </p:sp>
      <p:pic>
        <p:nvPicPr>
          <p:cNvPr id="6" name="Image 1" descr="preencoded.png">    </p:cNvPr>
          <p:cNvPicPr>
            <a:picLocks noChangeAspect="1"/>
          </p:cNvPicPr>
          <p:nvPr/>
        </p:nvPicPr>
        <p:blipFill>
          <a:blip r:embed="rId2"/>
          <a:stretch>
            <a:fillRect/>
          </a:stretch>
        </p:blipFill>
        <p:spPr>
          <a:xfrm>
            <a:off x="5254704" y="1946910"/>
            <a:ext cx="4120872" cy="2546866"/>
          </a:xfrm>
          <a:prstGeom prst="rect">
            <a:avLst/>
          </a:prstGeom>
        </p:spPr>
      </p:pic>
      <p:sp>
        <p:nvSpPr>
          <p:cNvPr id="7" name="Text 3"/>
          <p:cNvSpPr/>
          <p:nvPr/>
        </p:nvSpPr>
        <p:spPr>
          <a:xfrm>
            <a:off x="5254704" y="4777264"/>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CFD0D8"/>
                </a:solidFill>
                <a:latin typeface="Roboto Medium" pitchFamily="34" charset="0"/>
                <a:ea typeface="Roboto Medium" pitchFamily="34" charset="-122"/>
                <a:cs typeface="Roboto Medium" pitchFamily="34" charset="-120"/>
              </a:rPr>
              <a:t>Cuisines</a:t>
            </a:r>
            <a:endParaRPr lang="en-US" sz="2200" dirty="0"/>
          </a:p>
        </p:txBody>
      </p:sp>
      <p:sp>
        <p:nvSpPr>
          <p:cNvPr id="8" name="Text 4"/>
          <p:cNvSpPr/>
          <p:nvPr/>
        </p:nvSpPr>
        <p:spPr>
          <a:xfrm>
            <a:off x="5254704" y="5267682"/>
            <a:ext cx="4120872" cy="1814513"/>
          </a:xfrm>
          <a:prstGeom prst="rect">
            <a:avLst/>
          </a:prstGeom>
          <a:noFill/>
          <a:ln/>
        </p:spPr>
        <p:txBody>
          <a:bodyPr wrap="square" lIns="0" tIns="0" rIns="0" bIns="0" rtlCol="0" anchor="t"/>
          <a:lstStyle/>
          <a:p>
            <a:pPr algn="l" indent="0" marL="0">
              <a:lnSpc>
                <a:spcPts val="2850"/>
              </a:lnSpc>
              <a:buNone/>
            </a:pPr>
            <a:r>
              <a:rPr lang="en-US" sz="1750" dirty="0">
                <a:solidFill>
                  <a:srgbClr val="CFD0D8"/>
                </a:solidFill>
                <a:latin typeface="Roboto" pitchFamily="34" charset="0"/>
                <a:ea typeface="Roboto" pitchFamily="34" charset="-122"/>
                <a:cs typeface="Roboto" pitchFamily="34" charset="-120"/>
              </a:rPr>
              <a:t>Dans les cuisines, Adage résiste aux taches, à la chaleur et aux nettoyages fréquents. Son esthétique intemporelle s'intègre parfaitement dans les designs contemporains comme classiques.</a:t>
            </a:r>
            <a:endParaRPr lang="en-US" sz="1750" dirty="0"/>
          </a:p>
        </p:txBody>
      </p:sp>
      <p:pic>
        <p:nvPicPr>
          <p:cNvPr id="9" name="Image 2" descr="preencoded.png">    </p:cNvPr>
          <p:cNvPicPr>
            <a:picLocks noChangeAspect="1"/>
          </p:cNvPicPr>
          <p:nvPr/>
        </p:nvPicPr>
        <p:blipFill>
          <a:blip r:embed="rId3"/>
          <a:stretch>
            <a:fillRect/>
          </a:stretch>
        </p:blipFill>
        <p:spPr>
          <a:xfrm>
            <a:off x="9715738" y="1946910"/>
            <a:ext cx="4120753" cy="2546747"/>
          </a:xfrm>
          <a:prstGeom prst="rect">
            <a:avLst/>
          </a:prstGeom>
        </p:spPr>
      </p:pic>
      <p:sp>
        <p:nvSpPr>
          <p:cNvPr id="10" name="Text 5"/>
          <p:cNvSpPr/>
          <p:nvPr/>
        </p:nvSpPr>
        <p:spPr>
          <a:xfrm>
            <a:off x="9715738" y="4777145"/>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CFD0D8"/>
                </a:solidFill>
                <a:latin typeface="Roboto Medium" pitchFamily="34" charset="0"/>
                <a:ea typeface="Roboto Medium" pitchFamily="34" charset="-122"/>
                <a:cs typeface="Roboto Medium" pitchFamily="34" charset="-120"/>
              </a:rPr>
              <a:t>Espaces de Vie</a:t>
            </a:r>
            <a:endParaRPr lang="en-US" sz="2200" dirty="0"/>
          </a:p>
        </p:txBody>
      </p:sp>
      <p:sp>
        <p:nvSpPr>
          <p:cNvPr id="11" name="Text 6"/>
          <p:cNvSpPr/>
          <p:nvPr/>
        </p:nvSpPr>
        <p:spPr>
          <a:xfrm>
            <a:off x="9715738" y="5267563"/>
            <a:ext cx="4120753" cy="1814513"/>
          </a:xfrm>
          <a:prstGeom prst="rect">
            <a:avLst/>
          </a:prstGeom>
          <a:noFill/>
          <a:ln/>
        </p:spPr>
        <p:txBody>
          <a:bodyPr wrap="square" lIns="0" tIns="0" rIns="0" bIns="0" rtlCol="0" anchor="t"/>
          <a:lstStyle/>
          <a:p>
            <a:pPr algn="l" indent="0" marL="0">
              <a:lnSpc>
                <a:spcPts val="2850"/>
              </a:lnSpc>
              <a:buNone/>
            </a:pPr>
            <a:r>
              <a:rPr lang="en-US" sz="1750" dirty="0">
                <a:solidFill>
                  <a:srgbClr val="CFD0D8"/>
                </a:solidFill>
                <a:latin typeface="Roboto" pitchFamily="34" charset="0"/>
                <a:ea typeface="Roboto" pitchFamily="34" charset="-122"/>
                <a:cs typeface="Roboto" pitchFamily="34" charset="-120"/>
              </a:rPr>
              <a:t>Pour les salons et espaces communs, Adage crée une atmosphère luxueuse tout en offrant une durabilité supérieure au marbre naturel, idéale pour les zones à fort passage.</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2025-04-06T03:09:43Z</dcterms:created>
  <dcterms:modified xsi:type="dcterms:W3CDTF">2025-04-06T03:09:43Z</dcterms:modified>
</cp:coreProperties>
</file>